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5"/>
  </p:notesMasterIdLst>
  <p:handoutMasterIdLst>
    <p:handoutMasterId r:id="rId106"/>
  </p:handoutMasterIdLst>
  <p:sldIdLst>
    <p:sldId id="258" r:id="rId2"/>
    <p:sldId id="288" r:id="rId3"/>
    <p:sldId id="296" r:id="rId4"/>
    <p:sldId id="297" r:id="rId5"/>
    <p:sldId id="298" r:id="rId6"/>
    <p:sldId id="299" r:id="rId7"/>
    <p:sldId id="300" r:id="rId8"/>
    <p:sldId id="301" r:id="rId9"/>
    <p:sldId id="304" r:id="rId10"/>
    <p:sldId id="302" r:id="rId11"/>
    <p:sldId id="303" r:id="rId12"/>
    <p:sldId id="305" r:id="rId13"/>
    <p:sldId id="306" r:id="rId14"/>
    <p:sldId id="307" r:id="rId15"/>
    <p:sldId id="309" r:id="rId16"/>
    <p:sldId id="310" r:id="rId17"/>
    <p:sldId id="308" r:id="rId18"/>
    <p:sldId id="311" r:id="rId19"/>
    <p:sldId id="312" r:id="rId20"/>
    <p:sldId id="313" r:id="rId21"/>
    <p:sldId id="314" r:id="rId22"/>
    <p:sldId id="315" r:id="rId23"/>
    <p:sldId id="285" r:id="rId24"/>
    <p:sldId id="316" r:id="rId25"/>
    <p:sldId id="289" r:id="rId26"/>
    <p:sldId id="290" r:id="rId27"/>
    <p:sldId id="286" r:id="rId28"/>
    <p:sldId id="287" r:id="rId29"/>
    <p:sldId id="284" r:id="rId30"/>
    <p:sldId id="275" r:id="rId31"/>
    <p:sldId id="291" r:id="rId32"/>
    <p:sldId id="292" r:id="rId33"/>
    <p:sldId id="293" r:id="rId34"/>
    <p:sldId id="295" r:id="rId35"/>
    <p:sldId id="317" r:id="rId36"/>
    <p:sldId id="319" r:id="rId37"/>
    <p:sldId id="320" r:id="rId38"/>
    <p:sldId id="321" r:id="rId39"/>
    <p:sldId id="333" r:id="rId40"/>
    <p:sldId id="334" r:id="rId41"/>
    <p:sldId id="324" r:id="rId42"/>
    <p:sldId id="318" r:id="rId43"/>
    <p:sldId id="326" r:id="rId44"/>
    <p:sldId id="327" r:id="rId45"/>
    <p:sldId id="323" r:id="rId46"/>
    <p:sldId id="328" r:id="rId47"/>
    <p:sldId id="329" r:id="rId48"/>
    <p:sldId id="330" r:id="rId49"/>
    <p:sldId id="331" r:id="rId50"/>
    <p:sldId id="332" r:id="rId51"/>
    <p:sldId id="336" r:id="rId52"/>
    <p:sldId id="337" r:id="rId53"/>
    <p:sldId id="335" r:id="rId54"/>
    <p:sldId id="338" r:id="rId55"/>
    <p:sldId id="385" r:id="rId56"/>
    <p:sldId id="341" r:id="rId57"/>
    <p:sldId id="325" r:id="rId58"/>
    <p:sldId id="340" r:id="rId59"/>
    <p:sldId id="339" r:id="rId60"/>
    <p:sldId id="343" r:id="rId61"/>
    <p:sldId id="344" r:id="rId62"/>
    <p:sldId id="345" r:id="rId63"/>
    <p:sldId id="346" r:id="rId64"/>
    <p:sldId id="347" r:id="rId65"/>
    <p:sldId id="348" r:id="rId66"/>
    <p:sldId id="350" r:id="rId67"/>
    <p:sldId id="349" r:id="rId68"/>
    <p:sldId id="342" r:id="rId69"/>
    <p:sldId id="352" r:id="rId70"/>
    <p:sldId id="351" r:id="rId71"/>
    <p:sldId id="353" r:id="rId72"/>
    <p:sldId id="354" r:id="rId73"/>
    <p:sldId id="355" r:id="rId74"/>
    <p:sldId id="356" r:id="rId75"/>
    <p:sldId id="357" r:id="rId76"/>
    <p:sldId id="358" r:id="rId77"/>
    <p:sldId id="359" r:id="rId78"/>
    <p:sldId id="360" r:id="rId79"/>
    <p:sldId id="361" r:id="rId80"/>
    <p:sldId id="362" r:id="rId81"/>
    <p:sldId id="363" r:id="rId82"/>
    <p:sldId id="364" r:id="rId83"/>
    <p:sldId id="365" r:id="rId84"/>
    <p:sldId id="386" r:id="rId85"/>
    <p:sldId id="366" r:id="rId86"/>
    <p:sldId id="367" r:id="rId87"/>
    <p:sldId id="368" r:id="rId88"/>
    <p:sldId id="369" r:id="rId89"/>
    <p:sldId id="370" r:id="rId90"/>
    <p:sldId id="371" r:id="rId91"/>
    <p:sldId id="372" r:id="rId92"/>
    <p:sldId id="373" r:id="rId93"/>
    <p:sldId id="374" r:id="rId94"/>
    <p:sldId id="375" r:id="rId95"/>
    <p:sldId id="376" r:id="rId96"/>
    <p:sldId id="377" r:id="rId97"/>
    <p:sldId id="378" r:id="rId98"/>
    <p:sldId id="379" r:id="rId99"/>
    <p:sldId id="380" r:id="rId100"/>
    <p:sldId id="381" r:id="rId101"/>
    <p:sldId id="382" r:id="rId102"/>
    <p:sldId id="383" r:id="rId103"/>
    <p:sldId id="384" r:id="rId104"/>
  </p:sldIdLst>
  <p:sldSz cx="14630400" cy="9144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46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7FA"/>
    <a:srgbClr val="686A67"/>
    <a:srgbClr val="303943"/>
    <a:srgbClr val="322C1E"/>
    <a:srgbClr val="FFFFFF"/>
    <a:srgbClr val="333333"/>
    <a:srgbClr val="1F5FAE"/>
    <a:srgbClr val="4F2316"/>
    <a:srgbClr val="D3C6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355" autoAdjust="0"/>
    <p:restoredTop sz="95294" autoAdjust="0"/>
  </p:normalViewPr>
  <p:slideViewPr>
    <p:cSldViewPr snapToGrid="0">
      <p:cViewPr>
        <p:scale>
          <a:sx n="66" d="100"/>
          <a:sy n="66" d="100"/>
        </p:scale>
        <p:origin x="228" y="558"/>
      </p:cViewPr>
      <p:guideLst>
        <p:guide orient="horz" pos="2880"/>
        <p:guide pos="460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72" d="100"/>
          <a:sy n="72" d="100"/>
        </p:scale>
        <p:origin x="414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C872D6B-470D-4F01-9A71-BFB8AE228CD4}" type="datetime1">
              <a:rPr lang="pt-BR" smtClean="0"/>
              <a:t>03/08/2018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28588A-5C4E-401A-AECC-B6F63A9DE96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997978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E2AF919-DA84-473E-A39D-205B08A443F1}" type="datetime1">
              <a:rPr lang="pt-BR" noProof="0" smtClean="0"/>
              <a:t>03/08/2018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7542409-6A04-4DC6-AC3A-D3758287A8F2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411505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141054" rtl="0" eaLnBrk="1" latinLnBrk="0" hangingPunct="1">
      <a:defRPr sz="1498" kern="1200">
        <a:solidFill>
          <a:schemeClr val="tx1"/>
        </a:solidFill>
        <a:latin typeface="+mn-lt"/>
        <a:ea typeface="+mn-ea"/>
        <a:cs typeface="+mn-cs"/>
      </a:defRPr>
    </a:lvl1pPr>
    <a:lvl2pPr marL="570528" algn="l" defTabSz="1141054" rtl="0" eaLnBrk="1" latinLnBrk="0" hangingPunct="1">
      <a:defRPr sz="1498" kern="1200">
        <a:solidFill>
          <a:schemeClr val="tx1"/>
        </a:solidFill>
        <a:latin typeface="+mn-lt"/>
        <a:ea typeface="+mn-ea"/>
        <a:cs typeface="+mn-cs"/>
      </a:defRPr>
    </a:lvl2pPr>
    <a:lvl3pPr marL="1141054" algn="l" defTabSz="1141054" rtl="0" eaLnBrk="1" latinLnBrk="0" hangingPunct="1">
      <a:defRPr sz="1498" kern="1200">
        <a:solidFill>
          <a:schemeClr val="tx1"/>
        </a:solidFill>
        <a:latin typeface="+mn-lt"/>
        <a:ea typeface="+mn-ea"/>
        <a:cs typeface="+mn-cs"/>
      </a:defRPr>
    </a:lvl3pPr>
    <a:lvl4pPr marL="1711582" algn="l" defTabSz="1141054" rtl="0" eaLnBrk="1" latinLnBrk="0" hangingPunct="1">
      <a:defRPr sz="1498" kern="1200">
        <a:solidFill>
          <a:schemeClr val="tx1"/>
        </a:solidFill>
        <a:latin typeface="+mn-lt"/>
        <a:ea typeface="+mn-ea"/>
        <a:cs typeface="+mn-cs"/>
      </a:defRPr>
    </a:lvl4pPr>
    <a:lvl5pPr marL="2282108" algn="l" defTabSz="1141054" rtl="0" eaLnBrk="1" latinLnBrk="0" hangingPunct="1">
      <a:defRPr sz="1498" kern="1200">
        <a:solidFill>
          <a:schemeClr val="tx1"/>
        </a:solidFill>
        <a:latin typeface="+mn-lt"/>
        <a:ea typeface="+mn-ea"/>
        <a:cs typeface="+mn-cs"/>
      </a:defRPr>
    </a:lvl5pPr>
    <a:lvl6pPr marL="2852636" algn="l" defTabSz="1141054" rtl="0" eaLnBrk="1" latinLnBrk="0" hangingPunct="1">
      <a:defRPr sz="1498" kern="1200">
        <a:solidFill>
          <a:schemeClr val="tx1"/>
        </a:solidFill>
        <a:latin typeface="+mn-lt"/>
        <a:ea typeface="+mn-ea"/>
        <a:cs typeface="+mn-cs"/>
      </a:defRPr>
    </a:lvl6pPr>
    <a:lvl7pPr marL="3423163" algn="l" defTabSz="1141054" rtl="0" eaLnBrk="1" latinLnBrk="0" hangingPunct="1">
      <a:defRPr sz="1498" kern="1200">
        <a:solidFill>
          <a:schemeClr val="tx1"/>
        </a:solidFill>
        <a:latin typeface="+mn-lt"/>
        <a:ea typeface="+mn-ea"/>
        <a:cs typeface="+mn-cs"/>
      </a:defRPr>
    </a:lvl7pPr>
    <a:lvl8pPr marL="3993690" algn="l" defTabSz="1141054" rtl="0" eaLnBrk="1" latinLnBrk="0" hangingPunct="1">
      <a:defRPr sz="1498" kern="1200">
        <a:solidFill>
          <a:schemeClr val="tx1"/>
        </a:solidFill>
        <a:latin typeface="+mn-lt"/>
        <a:ea typeface="+mn-ea"/>
        <a:cs typeface="+mn-cs"/>
      </a:defRPr>
    </a:lvl8pPr>
    <a:lvl9pPr marL="4564218" algn="l" defTabSz="1141054" rtl="0" eaLnBrk="1" latinLnBrk="0" hangingPunct="1">
      <a:defRPr sz="149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7542409-6A04-4DC6-AC3A-D3758287A8F2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0829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40563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5969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392558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5508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6284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6385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7325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3528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2483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5507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56967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39636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5739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2540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465579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25987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6207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04919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4586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99328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688219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67616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756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2207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39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82191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40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22938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302324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02112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45990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13684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31407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6030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88746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14454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85327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4698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80580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79851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78892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5291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155391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83205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2189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73624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19520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02431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52624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97384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100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6763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101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766796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102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35214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103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0820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5208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2658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5381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960438" y="1143000"/>
            <a:ext cx="493712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77542409-6A04-4DC6-AC3A-D3758287A8F2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6444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8FDD3B-C71B-4548-8784-EADB039BF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496484"/>
            <a:ext cx="10972800" cy="3183467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1CAE9D0-544A-4B1F-B574-D7120E5376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802717"/>
            <a:ext cx="10972800" cy="2207683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5E7A6B1-ED5B-4827-8503-F862B2ECAE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6DF6CC2-7531-4FC2-9D18-F5C7303E4621}" type="datetime1">
              <a:rPr lang="pt-BR" noProof="0" smtClean="0"/>
              <a:t>03/08/2018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A0CD02-B28D-44BA-A6D6-D21116F21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A1E9E18-124F-420D-848F-E5D3EF561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80981732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9CDB67-247E-4CFC-B935-C01FAC459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513F99A-AF0F-49E2-95E8-DB1913A6FA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EB0773-5E65-48F6-B8B5-A5CFB0204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6DF6CC2-7531-4FC2-9D18-F5C7303E4621}" type="datetime1">
              <a:rPr lang="pt-BR" noProof="0" smtClean="0"/>
              <a:t>03/08/2018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DB6347-F127-48A2-B5E5-B3C6574F7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C05B6F-0320-4840-9DBE-F52340B92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61945251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A271065-E8FD-46C5-BCB7-F5BAF589DF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86834"/>
            <a:ext cx="3154680" cy="774911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3006FF7-555C-4D24-86D8-8391732A39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86834"/>
            <a:ext cx="9281160" cy="774911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22060C-8854-44D1-B2F4-3A8F468F0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6DF6CC2-7531-4FC2-9D18-F5C7303E4621}" type="datetime1">
              <a:rPr lang="pt-BR" noProof="0" smtClean="0"/>
              <a:t>03/08/2018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10E28E-BF0C-42C0-AB63-BD50EE9B6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24E9DD-C7CB-49CD-A3B2-D99FDBB8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0747541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BF1FF0-E451-42B2-8BEE-C787ADF6F319}" type="datetime1">
              <a:rPr lang="pt-BR" noProof="0" smtClean="0"/>
              <a:t>03/08/2018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</p:spTree>
    <p:extLst>
      <p:ext uri="{BB962C8B-B14F-4D97-AF65-F5344CB8AC3E}">
        <p14:creationId xmlns:p14="http://schemas.microsoft.com/office/powerpoint/2010/main" val="110739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A76646-477F-4DC3-93B6-6E97BA85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37C698-3FBC-455B-A64F-543780F4C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3C3C5D-E998-4F65-B2C1-65DCC34A9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6DF6CC2-7531-4FC2-9D18-F5C7303E4621}" type="datetime1">
              <a:rPr lang="pt-BR" noProof="0" smtClean="0"/>
              <a:t>03/08/2018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82CA17-C994-4F44-9CA0-A9C2694AA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3762D5-BBC8-4E4C-A678-09AF3379E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31634550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7F0FB3-AE4C-4FF3-BBAA-425ACAC2D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279652"/>
            <a:ext cx="12618720" cy="3803649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6A422B-99F1-4FD5-8630-B1D60130C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6119285"/>
            <a:ext cx="12618720" cy="2000249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8581E8-AB8A-477A-8D90-ED018B3D3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6DF6CC2-7531-4FC2-9D18-F5C7303E4621}" type="datetime1">
              <a:rPr lang="pt-BR" noProof="0" smtClean="0"/>
              <a:t>03/08/2018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8E47BE-8DEA-4804-9454-FC8027304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4745E7-5C38-4367-9803-31D163C90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7980481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545DF-287C-420C-B704-9296AF8EF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D68AEE-6A6E-4DB3-9578-88FB08B767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434167"/>
            <a:ext cx="6217920" cy="580178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FC11F56-F88C-43CC-B471-CE26A359D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434167"/>
            <a:ext cx="6217920" cy="580178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D47E071-BB0C-44DA-9348-80389B8AF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6DF6CC2-7531-4FC2-9D18-F5C7303E4621}" type="datetime1">
              <a:rPr lang="pt-BR" noProof="0" smtClean="0"/>
              <a:t>03/08/2018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D1D7A69-5491-46B3-9940-9FD43C398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E2BA0D-7FDA-4B96-96CD-ED8B7D048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14353450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50CA4E-CAD3-471C-9192-FD8060E1F1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86834"/>
            <a:ext cx="12618720" cy="1767417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927C35-10FF-441C-BC0E-4F678989A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241551"/>
            <a:ext cx="6189344" cy="109854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6DE992B-D12C-4EC0-B8B9-F73F4DC796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340100"/>
            <a:ext cx="6189344" cy="491278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D50EA5A-0C05-4541-A620-518F91AF92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241551"/>
            <a:ext cx="6219826" cy="1098549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8E03F06-5FD5-49F4-A60C-1C7BF6F314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340100"/>
            <a:ext cx="6219826" cy="4912784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1B4D5E1-DD1A-4208-A22C-F18B282A9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9C24D98-22FB-4630-BD43-420396AA7B67}" type="datetime1">
              <a:rPr lang="pt-BR" noProof="0" smtClean="0"/>
              <a:t>03/08/2018</a:t>
            </a:fld>
            <a:endParaRPr lang="pt-BR" noProof="0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41CEADA-441F-4AA1-97D9-F07FF4D2A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C79D476-5F9C-403B-96CD-9E0BEDF83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587495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68DDE-35F6-494A-8DD4-65DC01724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DD6150E-1E49-4B30-BAD3-648928CB1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A9C5BA1-4264-4F39-80BE-F4BF2BD8DCC6}" type="datetime1">
              <a:rPr lang="pt-BR" noProof="0" smtClean="0"/>
              <a:t>03/08/2018</a:t>
            </a:fld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B181428-25ED-4544-BC01-E504AED58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3A5EB19-F7F0-4B5C-8BD6-347F56FE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5815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FA09DCC-9233-4CAE-ACFD-D1944DDFF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9BF1FF0-E451-42B2-8BEE-C787ADF6F319}" type="datetime1">
              <a:rPr lang="pt-BR" noProof="0" smtClean="0"/>
              <a:t>03/08/2018</a:t>
            </a:fld>
            <a:endParaRPr lang="pt-BR" noProof="0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44622EF-844D-41D2-9C39-B3E6E2EE4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9AF3F4E-6CA8-4692-A6BE-9C22A3AC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6940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433BF4-EB7C-45B5-9204-D6989F6E1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609600"/>
            <a:ext cx="4718684" cy="213360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3FA09C-8318-4961-A093-1A0D4D00B7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316567"/>
            <a:ext cx="7406640" cy="6498167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A8C28F5-072C-439F-A715-443B700B4A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743200"/>
            <a:ext cx="4718684" cy="5082117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F88EDA-4E8E-4F12-8923-CA9FAA822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7A2475E-36FA-4BE4-8A1F-334FB6217BA4}" type="datetime1">
              <a:rPr lang="pt-BR" noProof="0" smtClean="0"/>
              <a:t>03/08/2018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826B8B-EC61-483B-878C-72E9C8959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9EDA95B-F2FD-43DF-82D2-9DB2A9571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6000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A99CE4-6079-437F-8713-FD50F200B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609600"/>
            <a:ext cx="4718684" cy="213360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F353BD5-6832-4AA1-BE01-AFFAB34A2F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316567"/>
            <a:ext cx="7406640" cy="6498167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2B82EC0-B14D-4A63-B2AD-83CD2C58C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743200"/>
            <a:ext cx="4718684" cy="5082117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E711C9D-1B7D-4F6A-A7E9-3E5685E51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6DF6CC2-7531-4FC2-9D18-F5C7303E4621}" type="datetime1">
              <a:rPr lang="pt-BR" noProof="0" smtClean="0"/>
              <a:t>03/08/2018</a:t>
            </a:fld>
            <a:endParaRPr lang="pt-BR" noProof="0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C0115E1-5C8B-48D8-8864-2D123A87B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CF25855-6709-42E9-AD73-D3756F67F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9CD8D479-8942-46E8-A226-A4E01F7A10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85631816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138DEF2-0077-4F48-9703-11D18FCAD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035B580-AD85-4EE1-A30D-23BF7F0E6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434167"/>
            <a:ext cx="1261872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830DF28-DDB8-40CC-92AE-9D4C75AC14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8475134"/>
            <a:ext cx="329184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46DF6CC2-7531-4FC2-9D18-F5C7303E4621}" type="datetime1">
              <a:rPr lang="pt-BR" noProof="0" smtClean="0"/>
              <a:t>03/08/2018</a:t>
            </a:fld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6A3BFE7-DD1F-46D9-9610-2A86130E72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8475134"/>
            <a:ext cx="493776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pt-BR" noProof="0"/>
              <a:t>Adicionar um rodapé</a:t>
            </a:r>
            <a:endParaRPr lang="pt-BR" noProof="0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F4F714-D84C-4848-AEAB-595364DC33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8475134"/>
            <a:ext cx="329184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CD8D479-8942-46E8-A226-A4E01F7A105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5144D4D-9551-44E4-BE4D-D1B77CB41695}"/>
              </a:ext>
            </a:extLst>
          </p:cNvPr>
          <p:cNvSpPr/>
          <p:nvPr userDrawn="1"/>
        </p:nvSpPr>
        <p:spPr>
          <a:xfrm>
            <a:off x="0" y="8839200"/>
            <a:ext cx="1799539" cy="304800"/>
          </a:xfrm>
          <a:prstGeom prst="rect">
            <a:avLst/>
          </a:prstGeom>
          <a:gradFill>
            <a:gsLst>
              <a:gs pos="0">
                <a:schemeClr val="accent1">
                  <a:lumMod val="15000"/>
                  <a:lumOff val="85000"/>
                </a:schemeClr>
              </a:gs>
              <a:gs pos="100000">
                <a:schemeClr val="accent1">
                  <a:lumMod val="15000"/>
                  <a:lumOff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2695" noProof="0" dirty="0"/>
          </a:p>
        </p:txBody>
      </p:sp>
    </p:spTree>
    <p:extLst>
      <p:ext uri="{BB962C8B-B14F-4D97-AF65-F5344CB8AC3E}">
        <p14:creationId xmlns:p14="http://schemas.microsoft.com/office/powerpoint/2010/main" val="578777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5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4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tnet/standard/blob/master/docs/versions/netstandard1.6.md" TargetMode="External"/><Relationship Id="rId3" Type="http://schemas.openxmlformats.org/officeDocument/2006/relationships/hyperlink" Target="https://github.com/dotnet/standard/blob/master/docs/versions/netstandard1.1.md" TargetMode="External"/><Relationship Id="rId7" Type="http://schemas.openxmlformats.org/officeDocument/2006/relationships/hyperlink" Target="https://github.com/dotnet/standard/blob/master/docs/versions/netstandard1.5.md" TargetMode="External"/><Relationship Id="rId2" Type="http://schemas.openxmlformats.org/officeDocument/2006/relationships/hyperlink" Target="https://github.com/dotnet/standard/blob/master/docs/versions/netstandard1.0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otnet/standard/blob/master/docs/versions/netstandard1.4.md" TargetMode="External"/><Relationship Id="rId5" Type="http://schemas.openxmlformats.org/officeDocument/2006/relationships/hyperlink" Target="https://github.com/dotnet/standard/blob/master/docs/versions/netstandard1.3.md" TargetMode="External"/><Relationship Id="rId4" Type="http://schemas.openxmlformats.org/officeDocument/2006/relationships/hyperlink" Target="https://github.com/dotnet/standard/blob/master/docs/versions/netstandard1.2.md" TargetMode="External"/><Relationship Id="rId9" Type="http://schemas.openxmlformats.org/officeDocument/2006/relationships/hyperlink" Target="https://github.com/dotnet/standard/blob/master/docs/versions/netstandard2.0.m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00200" y="766482"/>
            <a:ext cx="10972800" cy="1412316"/>
          </a:xfrm>
        </p:spPr>
        <p:txBody>
          <a:bodyPr rtlCol="0"/>
          <a:lstStyle/>
          <a:p>
            <a:pPr rtl="0"/>
            <a:r>
              <a:rPr lang="pt-BR" dirty="0"/>
              <a:t>Noções básicas de</a:t>
            </a:r>
          </a:p>
        </p:txBody>
      </p: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91CF8E9-9826-4DC9-8B8A-385E1F361D84}"/>
              </a:ext>
            </a:extLst>
          </p:cNvPr>
          <p:cNvGrpSpPr/>
          <p:nvPr/>
        </p:nvGrpSpPr>
        <p:grpSpPr>
          <a:xfrm>
            <a:off x="2837330" y="2608309"/>
            <a:ext cx="8541990" cy="2933678"/>
            <a:chOff x="1869141" y="2567232"/>
            <a:chExt cx="10703858" cy="3676155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82213B39-016E-431F-BB49-787213EAD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06544" y="4953088"/>
              <a:ext cx="2313710" cy="967370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234D1DF1-9BF6-4886-8472-4EB5F991F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9141" y="2567232"/>
              <a:ext cx="2540416" cy="2540416"/>
            </a:xfrm>
            <a:prstGeom prst="rect">
              <a:avLst/>
            </a:prstGeom>
          </p:spPr>
        </p:pic>
        <p:pic>
          <p:nvPicPr>
            <p:cNvPr id="2052" name="Picture 4" descr="Resultado de imagem para docker">
              <a:extLst>
                <a:ext uri="{FF2B5EF4-FFF2-40B4-BE49-F238E27FC236}">
                  <a16:creationId xmlns:a16="http://schemas.microsoft.com/office/drawing/2014/main" id="{0A469F05-D243-4689-B23B-6ABDA983E3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453" y="2567232"/>
              <a:ext cx="3678801" cy="20047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DD1C7421-60FB-43C9-ABC1-981C91743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8721"/>
            <a:stretch/>
          </p:blipFill>
          <p:spPr>
            <a:xfrm>
              <a:off x="9022742" y="2765659"/>
              <a:ext cx="3550257" cy="1598593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951A1ADB-F02C-402A-8D42-1ECA9DD8F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69736" y="4572000"/>
              <a:ext cx="3550257" cy="1671387"/>
            </a:xfrm>
            <a:prstGeom prst="rect">
              <a:avLst/>
            </a:prstGeom>
          </p:spPr>
        </p:pic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3ABAE87-6092-46C1-967B-C04FD14D379D}"/>
              </a:ext>
            </a:extLst>
          </p:cNvPr>
          <p:cNvSpPr txBox="1"/>
          <p:nvPr/>
        </p:nvSpPr>
        <p:spPr>
          <a:xfrm>
            <a:off x="1920383" y="6241268"/>
            <a:ext cx="10332444" cy="12200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/>
              <a:t>integração contínua e boas práticas de programação em geral</a:t>
            </a:r>
          </a:p>
          <a:p>
            <a:pPr algn="ctr">
              <a:lnSpc>
                <a:spcPct val="200000"/>
              </a:lnSpc>
            </a:pPr>
            <a:r>
              <a:rPr lang="pt-BR" sz="2400" dirty="0"/>
              <a:t>Matheus Neder – Arquiteto de Software BHS/Olé Consignado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3CCABEF-033E-4DF1-BFAD-BCA137951BEB}"/>
              </a:ext>
            </a:extLst>
          </p:cNvPr>
          <p:cNvSpPr/>
          <p:nvPr/>
        </p:nvSpPr>
        <p:spPr>
          <a:xfrm>
            <a:off x="11578336" y="7896521"/>
            <a:ext cx="1366725" cy="958458"/>
          </a:xfrm>
          <a:prstGeom prst="rect">
            <a:avLst/>
          </a:prstGeom>
          <a:solidFill>
            <a:srgbClr val="1F5F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D5C5D036-BBBD-4C9D-BBA9-B7CB2AA2A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2" t="19379" r="3656" b="22276"/>
          <a:stretch/>
        </p:blipFill>
        <p:spPr bwMode="auto">
          <a:xfrm>
            <a:off x="11629140" y="7985130"/>
            <a:ext cx="1241169" cy="788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>
            <a:extLst>
              <a:ext uri="{FF2B5EF4-FFF2-40B4-BE49-F238E27FC236}">
                <a16:creationId xmlns:a16="http://schemas.microsoft.com/office/drawing/2014/main" id="{C02F1669-F9D1-492B-8275-A6FA3DF4A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9871" y="7900057"/>
            <a:ext cx="1241169" cy="958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54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Gerenciamento de memória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59AA447-6512-4C45-A211-0C1D3DE7A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86000"/>
            <a:ext cx="12023944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88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98D3BAB-4286-4105-8C28-30DF8B873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b="22700"/>
          <a:stretch/>
        </p:blipFill>
        <p:spPr>
          <a:xfrm>
            <a:off x="2475003" y="2140002"/>
            <a:ext cx="9783110" cy="5704519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F5BAFDF0-1D72-46E3-8896-CDCE322E735A}"/>
              </a:ext>
            </a:extLst>
          </p:cNvPr>
          <p:cNvSpPr/>
          <p:nvPr/>
        </p:nvSpPr>
        <p:spPr>
          <a:xfrm>
            <a:off x="4808669" y="6029448"/>
            <a:ext cx="3716581" cy="3457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B6A36BB-3126-48F3-876E-166E17F20253}"/>
              </a:ext>
            </a:extLst>
          </p:cNvPr>
          <p:cNvSpPr/>
          <p:nvPr/>
        </p:nvSpPr>
        <p:spPr>
          <a:xfrm>
            <a:off x="9303139" y="5856583"/>
            <a:ext cx="2954974" cy="9507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D478166-5FFA-4C0E-ACD6-928354B51027}"/>
              </a:ext>
            </a:extLst>
          </p:cNvPr>
          <p:cNvSpPr/>
          <p:nvPr/>
        </p:nvSpPr>
        <p:spPr>
          <a:xfrm>
            <a:off x="2561435" y="4560101"/>
            <a:ext cx="1570010" cy="27623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</p:spTree>
    <p:extLst>
      <p:ext uri="{BB962C8B-B14F-4D97-AF65-F5344CB8AC3E}">
        <p14:creationId xmlns:p14="http://schemas.microsoft.com/office/powerpoint/2010/main" val="84228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B6637FC-7CB2-4106-876B-2880BB182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9" t="8400" r="159" b="22302"/>
          <a:stretch/>
        </p:blipFill>
        <p:spPr>
          <a:xfrm>
            <a:off x="2256173" y="2052916"/>
            <a:ext cx="9783110" cy="570451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9B2A527-490F-460C-969A-DFCE0C56AFF0}"/>
              </a:ext>
            </a:extLst>
          </p:cNvPr>
          <p:cNvSpPr/>
          <p:nvPr/>
        </p:nvSpPr>
        <p:spPr>
          <a:xfrm>
            <a:off x="2352873" y="3695127"/>
            <a:ext cx="2080385" cy="8643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3C18765-4C0D-4BEC-A6E3-CA03F9B2A077}"/>
              </a:ext>
            </a:extLst>
          </p:cNvPr>
          <p:cNvSpPr/>
          <p:nvPr/>
        </p:nvSpPr>
        <p:spPr>
          <a:xfrm>
            <a:off x="10137777" y="3349397"/>
            <a:ext cx="1475361" cy="2592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B475243-5717-484E-9B03-9CCDDC5BB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252" y="4386583"/>
            <a:ext cx="5627050" cy="406230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19" name="Conector: Angulado 18">
            <a:extLst>
              <a:ext uri="{FF2B5EF4-FFF2-40B4-BE49-F238E27FC236}">
                <a16:creationId xmlns:a16="http://schemas.microsoft.com/office/drawing/2014/main" id="{4BF24E80-869B-499B-81EF-D11577AE0D26}"/>
              </a:ext>
            </a:extLst>
          </p:cNvPr>
          <p:cNvCxnSpPr>
            <a:stCxn id="12" idx="1"/>
          </p:cNvCxnSpPr>
          <p:nvPr/>
        </p:nvCxnSpPr>
        <p:spPr>
          <a:xfrm rot="10800000" flipV="1">
            <a:off x="9619184" y="3479045"/>
            <a:ext cx="518593" cy="907537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:a16="http://schemas.microsoft.com/office/drawing/2014/main" id="{1EBEA14D-E7B2-42E9-ADE0-7624DD476D3C}"/>
              </a:ext>
            </a:extLst>
          </p:cNvPr>
          <p:cNvSpPr/>
          <p:nvPr/>
        </p:nvSpPr>
        <p:spPr>
          <a:xfrm>
            <a:off x="10224209" y="7892956"/>
            <a:ext cx="1642210" cy="383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8FB7C7C9-E31D-41B2-812C-5839A46FA081}"/>
              </a:ext>
            </a:extLst>
          </p:cNvPr>
          <p:cNvSpPr/>
          <p:nvPr/>
        </p:nvSpPr>
        <p:spPr>
          <a:xfrm>
            <a:off x="7544813" y="6979546"/>
            <a:ext cx="3025124" cy="3830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</p:spTree>
    <p:extLst>
      <p:ext uri="{BB962C8B-B14F-4D97-AF65-F5344CB8AC3E}">
        <p14:creationId xmlns:p14="http://schemas.microsoft.com/office/powerpoint/2010/main" val="293947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B577530-4CE7-4B8B-8186-30AA1FB95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0" t="8400" r="-390" b="22756"/>
          <a:stretch/>
        </p:blipFill>
        <p:spPr>
          <a:xfrm>
            <a:off x="2307530" y="2067430"/>
            <a:ext cx="9783110" cy="5667174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6C896621-7F5D-4C61-9CF4-B884ACB4637A}"/>
              </a:ext>
            </a:extLst>
          </p:cNvPr>
          <p:cNvSpPr/>
          <p:nvPr/>
        </p:nvSpPr>
        <p:spPr>
          <a:xfrm>
            <a:off x="2358887" y="2758887"/>
            <a:ext cx="777889" cy="29663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5C10F51-14B6-4679-8532-09F326F5187E}"/>
              </a:ext>
            </a:extLst>
          </p:cNvPr>
          <p:cNvSpPr/>
          <p:nvPr/>
        </p:nvSpPr>
        <p:spPr>
          <a:xfrm>
            <a:off x="4433258" y="4141800"/>
            <a:ext cx="7260297" cy="155577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</p:spTree>
    <p:extLst>
      <p:ext uri="{BB962C8B-B14F-4D97-AF65-F5344CB8AC3E}">
        <p14:creationId xmlns:p14="http://schemas.microsoft.com/office/powerpoint/2010/main" val="91542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Dúvidas?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7D2ADC9A-9355-438F-A767-D7DE0E1F9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419" y="1638984"/>
            <a:ext cx="60960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aixaDeTexto 31">
            <a:extLst>
              <a:ext uri="{FF2B5EF4-FFF2-40B4-BE49-F238E27FC236}">
                <a16:creationId xmlns:a16="http://schemas.microsoft.com/office/drawing/2014/main" id="{518E07E6-A2F7-4735-AA7D-C7C1C5EEC9B2}"/>
              </a:ext>
            </a:extLst>
          </p:cNvPr>
          <p:cNvSpPr txBox="1"/>
          <p:nvPr/>
        </p:nvSpPr>
        <p:spPr>
          <a:xfrm>
            <a:off x="2541352" y="2109893"/>
            <a:ext cx="3600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lvl="0">
              <a:defRPr lang="en-US"/>
            </a:defPPr>
            <a:lvl1pPr marL="0" lv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4400" i="1" dirty="0">
                <a:solidFill>
                  <a:srgbClr val="8CABD0"/>
                </a:solidFill>
              </a:rPr>
              <a:t>Dúvidas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4400" i="1" dirty="0">
                <a:solidFill>
                  <a:srgbClr val="8CABD0"/>
                </a:solidFill>
              </a:rPr>
              <a:t>Críticas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4400" i="1" dirty="0">
                <a:solidFill>
                  <a:srgbClr val="8CABD0"/>
                </a:solidFill>
              </a:rPr>
              <a:t>Sugestões ...</a:t>
            </a:r>
          </a:p>
        </p:txBody>
      </p:sp>
      <p:sp>
        <p:nvSpPr>
          <p:cNvPr id="19" name="CaixaDeTexto 1">
            <a:extLst>
              <a:ext uri="{FF2B5EF4-FFF2-40B4-BE49-F238E27FC236}">
                <a16:creationId xmlns:a16="http://schemas.microsoft.com/office/drawing/2014/main" id="{635F4E41-8179-4F81-8C52-51438B2B2F73}"/>
              </a:ext>
            </a:extLst>
          </p:cNvPr>
          <p:cNvSpPr txBox="1"/>
          <p:nvPr/>
        </p:nvSpPr>
        <p:spPr>
          <a:xfrm>
            <a:off x="2541352" y="5690177"/>
            <a:ext cx="79147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lvl="0">
              <a:defRPr lang="en-US"/>
            </a:defPPr>
            <a:lvl1pPr marL="0" lv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lvl="1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lvl="2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lvl="3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lvl="4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lvl="5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lvl="6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lvl="7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lvl="8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3200" dirty="0"/>
              <a:t>matheusneder@gmail.com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3200" dirty="0"/>
              <a:t>github.com/</a:t>
            </a:r>
            <a:r>
              <a:rPr lang="pt-BR" sz="3200" dirty="0" err="1"/>
              <a:t>matheusneder</a:t>
            </a:r>
            <a:endParaRPr lang="pt-BR" sz="3200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t-BR" sz="3200" dirty="0"/>
              <a:t>linkedin.com/in/matheus-neder-66b16a16/</a:t>
            </a:r>
          </a:p>
        </p:txBody>
      </p:sp>
    </p:spTree>
    <p:extLst>
      <p:ext uri="{BB962C8B-B14F-4D97-AF65-F5344CB8AC3E}">
        <p14:creationId xmlns:p14="http://schemas.microsoft.com/office/powerpoint/2010/main" val="127256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Gerenciamento de memória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C9AEA72-15F7-4D3E-868F-ED084C015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86000"/>
            <a:ext cx="12023944" cy="56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07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E846F328-97B0-483A-AE23-7DC13DA97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672" y="1129553"/>
            <a:ext cx="9265055" cy="6884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8C2E87D7-072B-493C-9B73-42B9AB587217}"/>
              </a:ext>
            </a:extLst>
          </p:cNvPr>
          <p:cNvSpPr txBox="1"/>
          <p:nvPr/>
        </p:nvSpPr>
        <p:spPr>
          <a:xfrm>
            <a:off x="3363285" y="8042838"/>
            <a:ext cx="7903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Fonte: https://www.codeproject.com/Articles/76153/Six-important-NET-concepts-Stack-heap-value-types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Tipos de dados</a:t>
            </a:r>
          </a:p>
        </p:txBody>
      </p:sp>
    </p:spTree>
    <p:extLst>
      <p:ext uri="{BB962C8B-B14F-4D97-AF65-F5344CB8AC3E}">
        <p14:creationId xmlns:p14="http://schemas.microsoft.com/office/powerpoint/2010/main" val="85908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Classes e estruturas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EF4B5F7-A455-486A-954B-88A63DDF46C6}"/>
              </a:ext>
            </a:extLst>
          </p:cNvPr>
          <p:cNvSpPr/>
          <p:nvPr/>
        </p:nvSpPr>
        <p:spPr>
          <a:xfrm>
            <a:off x="605117" y="1927819"/>
            <a:ext cx="7315200" cy="1911036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720" dirty="0"/>
              <a:t>C</a:t>
            </a:r>
            <a:r>
              <a:rPr lang="pt-BR" sz="2720" dirty="0" err="1"/>
              <a:t>ampos</a:t>
            </a:r>
            <a:r>
              <a:rPr lang="pt-BR" sz="2720" dirty="0"/>
              <a:t> (atributos)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720" dirty="0" err="1"/>
              <a:t>Métodos</a:t>
            </a:r>
            <a:endParaRPr lang="en-US" sz="2720" dirty="0"/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720" dirty="0" err="1"/>
              <a:t>Propriedades</a:t>
            </a:r>
            <a:endParaRPr lang="pt-BR" sz="272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1510C6E-A70A-4618-94BB-4C23C2583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294" y="2407024"/>
            <a:ext cx="58674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8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Herança e polimorfismo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B01F81-F9FD-418A-9CC1-87EFB7162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155" y="2528887"/>
            <a:ext cx="2743200" cy="408622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AA5FC0C-5EEA-4723-B4B9-E4FAE9C4D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971" y="2635691"/>
            <a:ext cx="5962650" cy="2867025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A5165CA-DB4F-4FD8-AE96-C9A4CF5149DC}"/>
              </a:ext>
            </a:extLst>
          </p:cNvPr>
          <p:cNvSpPr txBox="1"/>
          <p:nvPr/>
        </p:nvSpPr>
        <p:spPr>
          <a:xfrm>
            <a:off x="1005840" y="7599301"/>
            <a:ext cx="546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Obs.: Herança é possível apenas para tipos de referencia</a:t>
            </a:r>
          </a:p>
        </p:txBody>
      </p:sp>
    </p:spTree>
    <p:extLst>
      <p:ext uri="{BB962C8B-B14F-4D97-AF65-F5344CB8AC3E}">
        <p14:creationId xmlns:p14="http://schemas.microsoft.com/office/powerpoint/2010/main" val="204910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Herança e polimorfismo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BE8853E-4A60-47AC-85C3-39559E18A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425" y="1799166"/>
            <a:ext cx="1087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63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BFBC559E-DB2C-4BFA-B382-CD59A4DB8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460" y="1959255"/>
            <a:ext cx="8907032" cy="6743177"/>
          </a:xfrm>
          <a:prstGeom prst="rect">
            <a:avLst/>
          </a:prstGeom>
        </p:spPr>
      </p:pic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Herança e polimorfismo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2902DC4-A7AD-4B65-A0ED-864437E7F40B}"/>
              </a:ext>
            </a:extLst>
          </p:cNvPr>
          <p:cNvSpPr/>
          <p:nvPr/>
        </p:nvSpPr>
        <p:spPr>
          <a:xfrm>
            <a:off x="5056094" y="3412674"/>
            <a:ext cx="578224" cy="627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FC71F58B-22A6-449A-B58B-616DF0449ECF}"/>
              </a:ext>
            </a:extLst>
          </p:cNvPr>
          <p:cNvSpPr/>
          <p:nvPr/>
        </p:nvSpPr>
        <p:spPr>
          <a:xfrm>
            <a:off x="6131859" y="2097741"/>
            <a:ext cx="1694329" cy="3693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A731E8BE-FF16-42B3-BC91-27B6045A6CA2}"/>
              </a:ext>
            </a:extLst>
          </p:cNvPr>
          <p:cNvSpPr/>
          <p:nvPr/>
        </p:nvSpPr>
        <p:spPr>
          <a:xfrm>
            <a:off x="5836024" y="6339862"/>
            <a:ext cx="1371600" cy="3693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526D8193-4311-4302-A8A4-F459EF6117E9}"/>
              </a:ext>
            </a:extLst>
          </p:cNvPr>
          <p:cNvSpPr/>
          <p:nvPr/>
        </p:nvSpPr>
        <p:spPr>
          <a:xfrm>
            <a:off x="3581401" y="4576482"/>
            <a:ext cx="3451411" cy="3693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037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Herança e polimorfismo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BB01F81-F9FD-418A-9CC1-87EFB7162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155" y="2528887"/>
            <a:ext cx="2743200" cy="408622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B8AEBAD-D616-4CFC-9676-2E48D67D0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580" y="2596121"/>
            <a:ext cx="63055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17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Interfaces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2B3735-F13E-43FE-B154-9640B5045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11" y="1687325"/>
            <a:ext cx="6219825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0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Interfaces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9668EF-0D70-47ED-95D9-FE11F5EB0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31" y="1963273"/>
            <a:ext cx="10601325" cy="53244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211F5AE-2249-404D-912C-8A1307B6C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731" y="2147939"/>
            <a:ext cx="35433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7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57E818-F6B8-4ACE-B105-451DE8012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C# (C Sharp)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CD6BFF-7BBD-46CC-B8E8-BB191ADE5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5304" y="2601824"/>
            <a:ext cx="8899010" cy="580178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t-BR" dirty="0"/>
              <a:t>Anders </a:t>
            </a:r>
            <a:r>
              <a:rPr lang="pt-BR" dirty="0" err="1"/>
              <a:t>Hejlsberg</a:t>
            </a:r>
            <a:r>
              <a:rPr lang="pt-BR" dirty="0"/>
              <a:t> (Turbo Pascal e Delphi)</a:t>
            </a:r>
          </a:p>
          <a:p>
            <a:pPr>
              <a:lnSpc>
                <a:spcPct val="150000"/>
              </a:lnSpc>
            </a:pPr>
            <a:r>
              <a:rPr lang="en-US" dirty="0"/>
              <a:t>Microsoft .</a:t>
            </a:r>
            <a:r>
              <a:rPr lang="pt-BR" dirty="0"/>
              <a:t>NET Framework</a:t>
            </a:r>
          </a:p>
          <a:p>
            <a:pPr>
              <a:lnSpc>
                <a:spcPct val="150000"/>
              </a:lnSpc>
            </a:pPr>
            <a:r>
              <a:rPr lang="pt-BR" dirty="0"/>
              <a:t>ECMA 334 - ISO/IEC 23270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</a:t>
            </a:r>
            <a:r>
              <a:rPr lang="pt-BR" dirty="0" err="1"/>
              <a:t>ono</a:t>
            </a:r>
            <a:endParaRPr lang="pt-BR" dirty="0"/>
          </a:p>
          <a:p>
            <a:pPr lvl="1">
              <a:lnSpc>
                <a:spcPct val="150000"/>
              </a:lnSpc>
            </a:pPr>
            <a:r>
              <a:rPr lang="en-US" dirty="0"/>
              <a:t>d</a:t>
            </a:r>
            <a:r>
              <a:rPr lang="pt-BR" dirty="0" err="1"/>
              <a:t>otGNU</a:t>
            </a:r>
            <a:endParaRPr lang="pt-BR" dirty="0"/>
          </a:p>
          <a:p>
            <a:pPr lvl="1">
              <a:lnSpc>
                <a:spcPct val="150000"/>
              </a:lnSpc>
            </a:pPr>
            <a:r>
              <a:rPr lang="en-US" dirty="0"/>
              <a:t>P</a:t>
            </a:r>
            <a:r>
              <a:rPr lang="pt-BR" dirty="0"/>
              <a:t>ortable.NET</a:t>
            </a:r>
          </a:p>
          <a:p>
            <a:endParaRPr lang="pt-BR" dirty="0"/>
          </a:p>
        </p:txBody>
      </p:sp>
      <p:sp>
        <p:nvSpPr>
          <p:cNvPr id="9" name="Espaço Reservado para Data 4">
            <a:extLst>
              <a:ext uri="{FF2B5EF4-FFF2-40B4-BE49-F238E27FC236}">
                <a16:creationId xmlns:a16="http://schemas.microsoft.com/office/drawing/2014/main" id="{4E2ED8B8-CBF2-482A-846A-0AEBF3EE3C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10" name="Espaço reservado para rodapé 5">
            <a:extLst>
              <a:ext uri="{FF2B5EF4-FFF2-40B4-BE49-F238E27FC236}">
                <a16:creationId xmlns:a16="http://schemas.microsoft.com/office/drawing/2014/main" id="{E4719D23-DEAC-49CA-89AF-895E574C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2050" name="Picture 2" descr="C:\Temp\c-sharp-minor-chord-on-treble-clef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0" t="17172" r="59328" b="11684"/>
          <a:stretch/>
        </p:blipFill>
        <p:spPr bwMode="auto">
          <a:xfrm>
            <a:off x="765109" y="5864289"/>
            <a:ext cx="2090058" cy="212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094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Interfaces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0D1415-164A-4846-B767-CC720C06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62" y="1827741"/>
            <a:ext cx="4924425" cy="22669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61622EB-55A6-4923-828C-1B9CEC38A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457" y="1827741"/>
            <a:ext cx="6086475" cy="67722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8BC51B2-9CEB-401D-B48A-53BCB7396C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60"/>
          <a:stretch/>
        </p:blipFill>
        <p:spPr>
          <a:xfrm>
            <a:off x="11497235" y="3470243"/>
            <a:ext cx="2841812" cy="252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31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F12941F-E676-48FF-913B-D3E17EDB5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216" y="2445497"/>
            <a:ext cx="10668000" cy="5438775"/>
          </a:xfrm>
          <a:prstGeom prst="rect">
            <a:avLst/>
          </a:prstGeom>
        </p:spPr>
      </p:pic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Interfaces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7D02A9-CD7E-4EEE-8391-0AE839FEF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55" r="52981"/>
          <a:stretch/>
        </p:blipFill>
        <p:spPr>
          <a:xfrm>
            <a:off x="9784080" y="2776356"/>
            <a:ext cx="3188746" cy="24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731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00E10BFB-86E8-4B5E-BA0C-DE1803901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369" y="1724086"/>
            <a:ext cx="4973171" cy="4973171"/>
          </a:xfrm>
        </p:spPr>
      </p:pic>
      <p:sp>
        <p:nvSpPr>
          <p:cNvPr id="9" name="Espaço Reservado para Data 4">
            <a:extLst>
              <a:ext uri="{FF2B5EF4-FFF2-40B4-BE49-F238E27FC236}">
                <a16:creationId xmlns:a16="http://schemas.microsoft.com/office/drawing/2014/main" id="{8E89A0D7-82C7-4A2A-A478-DA1E2219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10" name="Espaço reservado para rodapé 5">
            <a:extLst>
              <a:ext uri="{FF2B5EF4-FFF2-40B4-BE49-F238E27FC236}">
                <a16:creationId xmlns:a16="http://schemas.microsoft.com/office/drawing/2014/main" id="{196F2E32-33FC-4386-B96C-242E77AF6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46B3A5E-AA59-47CA-9192-018719DC96DC}"/>
              </a:ext>
            </a:extLst>
          </p:cNvPr>
          <p:cNvSpPr txBox="1"/>
          <p:nvPr/>
        </p:nvSpPr>
        <p:spPr>
          <a:xfrm>
            <a:off x="3813857" y="6826886"/>
            <a:ext cx="70026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https://goo.gl/forms/6UP0BiX2lNTol2xx2</a:t>
            </a:r>
          </a:p>
        </p:txBody>
      </p:sp>
    </p:spTree>
    <p:extLst>
      <p:ext uri="{BB962C8B-B14F-4D97-AF65-F5344CB8AC3E}">
        <p14:creationId xmlns:p14="http://schemas.microsoft.com/office/powerpoint/2010/main" val="2274297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98E2891-128D-4085-BA78-D83CABC11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9" r="2649"/>
          <a:stretch/>
        </p:blipFill>
        <p:spPr>
          <a:xfrm>
            <a:off x="414067" y="2124075"/>
            <a:ext cx="13716001" cy="489585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F3823A05-2CB8-453D-B7C2-B4BF564EC4F0}"/>
              </a:ext>
            </a:extLst>
          </p:cNvPr>
          <p:cNvSpPr txBox="1">
            <a:spLocks/>
          </p:cNvSpPr>
          <p:nvPr/>
        </p:nvSpPr>
        <p:spPr>
          <a:xfrm>
            <a:off x="962707" y="6889749"/>
            <a:ext cx="1261872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 err="1"/>
              <a:t>European</a:t>
            </a:r>
            <a:r>
              <a:rPr lang="pt-BR" sz="1400" dirty="0"/>
              <a:t> Computer </a:t>
            </a:r>
            <a:r>
              <a:rPr lang="pt-BR" sz="1400" dirty="0" err="1"/>
              <a:t>Manufacturers</a:t>
            </a:r>
            <a:r>
              <a:rPr lang="pt-BR" sz="1400" dirty="0"/>
              <a:t> </a:t>
            </a:r>
            <a:r>
              <a:rPr lang="pt-BR" sz="1400" dirty="0" err="1"/>
              <a:t>Association</a:t>
            </a:r>
            <a:endParaRPr lang="pt-BR" sz="1400" dirty="0"/>
          </a:p>
          <a:p>
            <a:endParaRPr lang="en-US" sz="1400" dirty="0"/>
          </a:p>
          <a:p>
            <a:r>
              <a:rPr lang="en-US" sz="2800" dirty="0"/>
              <a:t>Standard ECMA-335 (CLI) / ECMA-334 (C#)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2385810-E73F-4C63-A448-7C7A4CC2A2E9}"/>
              </a:ext>
            </a:extLst>
          </p:cNvPr>
          <p:cNvSpPr txBox="1"/>
          <p:nvPr/>
        </p:nvSpPr>
        <p:spPr>
          <a:xfrm>
            <a:off x="11697418" y="7588791"/>
            <a:ext cx="161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Ximian</a:t>
            </a:r>
            <a:r>
              <a:rPr lang="en-US" dirty="0"/>
              <a:t> / Novell</a:t>
            </a:r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953BFCC7-565D-4266-854F-C11EC80182C6}"/>
              </a:ext>
            </a:extLst>
          </p:cNvPr>
          <p:cNvSpPr/>
          <p:nvPr/>
        </p:nvSpPr>
        <p:spPr>
          <a:xfrm>
            <a:off x="414067" y="605118"/>
            <a:ext cx="13716001" cy="151895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8DE9A58-CFA6-4D60-A704-AD56A80C11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18"/>
          <a:stretch/>
        </p:blipFill>
        <p:spPr>
          <a:xfrm>
            <a:off x="548537" y="823633"/>
            <a:ext cx="2952750" cy="109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0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14">
            <a:extLst>
              <a:ext uri="{FF2B5EF4-FFF2-40B4-BE49-F238E27FC236}">
                <a16:creationId xmlns:a16="http://schemas.microsoft.com/office/drawing/2014/main" id="{6DC9F291-4E26-400A-A559-6E5FD48E6659}"/>
              </a:ext>
            </a:extLst>
          </p:cNvPr>
          <p:cNvSpPr/>
          <p:nvPr/>
        </p:nvSpPr>
        <p:spPr>
          <a:xfrm>
            <a:off x="414067" y="605118"/>
            <a:ext cx="13716001" cy="1518957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98E2891-128D-4085-BA78-D83CABC11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9" r="2649"/>
          <a:stretch/>
        </p:blipFill>
        <p:spPr>
          <a:xfrm>
            <a:off x="414067" y="2124075"/>
            <a:ext cx="13716001" cy="4895850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F3823A05-2CB8-453D-B7C2-B4BF564EC4F0}"/>
              </a:ext>
            </a:extLst>
          </p:cNvPr>
          <p:cNvSpPr txBox="1">
            <a:spLocks/>
          </p:cNvSpPr>
          <p:nvPr/>
        </p:nvSpPr>
        <p:spPr>
          <a:xfrm>
            <a:off x="962707" y="6889749"/>
            <a:ext cx="1261872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9728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28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00" dirty="0" err="1"/>
              <a:t>European</a:t>
            </a:r>
            <a:r>
              <a:rPr lang="pt-BR" sz="1400" dirty="0"/>
              <a:t> Computer </a:t>
            </a:r>
            <a:r>
              <a:rPr lang="pt-BR" sz="1400" dirty="0" err="1"/>
              <a:t>Manufacturers</a:t>
            </a:r>
            <a:r>
              <a:rPr lang="pt-BR" sz="1400" dirty="0"/>
              <a:t> </a:t>
            </a:r>
            <a:r>
              <a:rPr lang="pt-BR" sz="1400" dirty="0" err="1"/>
              <a:t>Association</a:t>
            </a:r>
            <a:endParaRPr lang="pt-BR" sz="1400" dirty="0"/>
          </a:p>
          <a:p>
            <a:endParaRPr lang="en-US" sz="1400" dirty="0"/>
          </a:p>
          <a:p>
            <a:r>
              <a:rPr lang="en-US" sz="2800" dirty="0"/>
              <a:t>Standard ECMA-335 (CLI) / ECMA-334 (C#)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2385810-E73F-4C63-A448-7C7A4CC2A2E9}"/>
              </a:ext>
            </a:extLst>
          </p:cNvPr>
          <p:cNvSpPr txBox="1"/>
          <p:nvPr/>
        </p:nvSpPr>
        <p:spPr>
          <a:xfrm>
            <a:off x="11697418" y="7588791"/>
            <a:ext cx="1616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Ximian</a:t>
            </a:r>
            <a:r>
              <a:rPr lang="en-US" dirty="0"/>
              <a:t> / Novell</a:t>
            </a:r>
            <a:endParaRPr lang="pt-BR" dirty="0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E5D22274-CFD0-4164-AFEC-40AFC77D30F8}"/>
              </a:ext>
            </a:extLst>
          </p:cNvPr>
          <p:cNvSpPr/>
          <p:nvPr/>
        </p:nvSpPr>
        <p:spPr>
          <a:xfrm>
            <a:off x="6129067" y="935357"/>
            <a:ext cx="966174" cy="942582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FDC5A6-F58E-48A0-9635-94BA7F0AE6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618"/>
          <a:stretch/>
        </p:blipFill>
        <p:spPr>
          <a:xfrm>
            <a:off x="548537" y="823633"/>
            <a:ext cx="2952750" cy="1099297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F647EDFB-9389-4E93-A1D1-20B073D3A068}"/>
              </a:ext>
            </a:extLst>
          </p:cNvPr>
          <p:cNvSpPr/>
          <p:nvPr/>
        </p:nvSpPr>
        <p:spPr>
          <a:xfrm>
            <a:off x="11806518" y="605118"/>
            <a:ext cx="1452282" cy="1438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164EC046-7EC9-45F5-AB00-75D3B7031E2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279220" y="278208"/>
            <a:ext cx="2452478" cy="218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2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.NET Core </a:t>
            </a:r>
            <a:r>
              <a:rPr lang="pt-BR" dirty="0" err="1"/>
              <a:t>vs</a:t>
            </a:r>
            <a:r>
              <a:rPr lang="pt-BR" dirty="0"/>
              <a:t> .NET Framework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20903" y="8757055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2B3A1DC-FFBF-4264-ABED-47FE243305BA}"/>
              </a:ext>
            </a:extLst>
          </p:cNvPr>
          <p:cNvSpPr/>
          <p:nvPr/>
        </p:nvSpPr>
        <p:spPr>
          <a:xfrm>
            <a:off x="1966821" y="2587925"/>
            <a:ext cx="4801464" cy="52448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.NET Framework</a:t>
            </a:r>
            <a:endParaRPr lang="pt-BR" sz="360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6797C99-AC55-44CF-B98B-2604AB32C55D}"/>
              </a:ext>
            </a:extLst>
          </p:cNvPr>
          <p:cNvSpPr/>
          <p:nvPr/>
        </p:nvSpPr>
        <p:spPr>
          <a:xfrm>
            <a:off x="7539487" y="2587925"/>
            <a:ext cx="4485736" cy="5244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446D310-6E73-4F6A-A2D6-E01643B757A7}"/>
              </a:ext>
            </a:extLst>
          </p:cNvPr>
          <p:cNvSpPr txBox="1"/>
          <p:nvPr/>
        </p:nvSpPr>
        <p:spPr>
          <a:xfrm>
            <a:off x="7539486" y="2587925"/>
            <a:ext cx="2449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.NET Core</a:t>
            </a:r>
            <a:endParaRPr lang="pt-BR" sz="3600" dirty="0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296D32AB-3E3B-41EC-B5AF-82E0D82AB3EF}"/>
              </a:ext>
            </a:extLst>
          </p:cNvPr>
          <p:cNvSpPr/>
          <p:nvPr/>
        </p:nvSpPr>
        <p:spPr>
          <a:xfrm rot="10800000">
            <a:off x="10949507" y="6142007"/>
            <a:ext cx="879894" cy="5065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272E3BB-C1F8-43E6-928D-8F6B61453BCE}"/>
              </a:ext>
            </a:extLst>
          </p:cNvPr>
          <p:cNvSpPr/>
          <p:nvPr/>
        </p:nvSpPr>
        <p:spPr>
          <a:xfrm rot="10800000">
            <a:off x="10949507" y="4937685"/>
            <a:ext cx="879894" cy="98003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4B5839C-647F-469D-A9F6-7E7E681ED037}"/>
              </a:ext>
            </a:extLst>
          </p:cNvPr>
          <p:cNvSpPr/>
          <p:nvPr/>
        </p:nvSpPr>
        <p:spPr>
          <a:xfrm rot="10800000">
            <a:off x="10949507" y="3939896"/>
            <a:ext cx="879894" cy="7591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DD77C262-5814-4677-B274-649CC2550EFF}"/>
              </a:ext>
            </a:extLst>
          </p:cNvPr>
          <p:cNvSpPr/>
          <p:nvPr/>
        </p:nvSpPr>
        <p:spPr>
          <a:xfrm>
            <a:off x="9885441" y="3372710"/>
            <a:ext cx="879894" cy="75912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4577EDC-0CC0-4769-A749-DCE7444B9D88}"/>
              </a:ext>
            </a:extLst>
          </p:cNvPr>
          <p:cNvSpPr/>
          <p:nvPr/>
        </p:nvSpPr>
        <p:spPr>
          <a:xfrm>
            <a:off x="9885441" y="4356121"/>
            <a:ext cx="879894" cy="759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51B6A882-08E7-417F-93B2-1C446F666B9F}"/>
              </a:ext>
            </a:extLst>
          </p:cNvPr>
          <p:cNvSpPr/>
          <p:nvPr/>
        </p:nvSpPr>
        <p:spPr>
          <a:xfrm>
            <a:off x="9885441" y="5906001"/>
            <a:ext cx="879894" cy="115881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02A7DE99-847B-4BC4-B213-00EAFEC388A8}"/>
              </a:ext>
            </a:extLst>
          </p:cNvPr>
          <p:cNvSpPr/>
          <p:nvPr/>
        </p:nvSpPr>
        <p:spPr>
          <a:xfrm rot="10800000">
            <a:off x="8803689" y="5890185"/>
            <a:ext cx="879894" cy="7591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0C849E23-C958-4BE7-9742-8AF2C95114E1}"/>
              </a:ext>
            </a:extLst>
          </p:cNvPr>
          <p:cNvSpPr/>
          <p:nvPr/>
        </p:nvSpPr>
        <p:spPr>
          <a:xfrm rot="10800000">
            <a:off x="8803689" y="5338094"/>
            <a:ext cx="879894" cy="327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663BFB2D-AB2B-4107-B5F9-9EB5690476E8}"/>
              </a:ext>
            </a:extLst>
          </p:cNvPr>
          <p:cNvSpPr/>
          <p:nvPr/>
        </p:nvSpPr>
        <p:spPr>
          <a:xfrm rot="10800000">
            <a:off x="8803689" y="3940615"/>
            <a:ext cx="879894" cy="11588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BDB7E775-2025-4FD3-B8DE-AE3B1E81A2C4}"/>
              </a:ext>
            </a:extLst>
          </p:cNvPr>
          <p:cNvSpPr/>
          <p:nvPr/>
        </p:nvSpPr>
        <p:spPr>
          <a:xfrm rot="10800000">
            <a:off x="8803689" y="3374146"/>
            <a:ext cx="879894" cy="327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46771B18-C8DD-440F-88BF-6495C4194396}"/>
              </a:ext>
            </a:extLst>
          </p:cNvPr>
          <p:cNvSpPr/>
          <p:nvPr/>
        </p:nvSpPr>
        <p:spPr>
          <a:xfrm rot="10800000">
            <a:off x="7722797" y="6141288"/>
            <a:ext cx="879894" cy="506583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51F916F5-A4D9-4127-BB4D-8AADF965C2B7}"/>
              </a:ext>
            </a:extLst>
          </p:cNvPr>
          <p:cNvSpPr/>
          <p:nvPr/>
        </p:nvSpPr>
        <p:spPr>
          <a:xfrm rot="10800000">
            <a:off x="7722797" y="4936966"/>
            <a:ext cx="879894" cy="98003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B280ACBE-6895-4AAE-B42C-24F4556C7596}"/>
              </a:ext>
            </a:extLst>
          </p:cNvPr>
          <p:cNvSpPr/>
          <p:nvPr/>
        </p:nvSpPr>
        <p:spPr>
          <a:xfrm rot="10800000">
            <a:off x="7722797" y="3939177"/>
            <a:ext cx="879894" cy="7591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D3749FC8-1DF0-4FCC-9F30-B2101433C20E}"/>
              </a:ext>
            </a:extLst>
          </p:cNvPr>
          <p:cNvSpPr/>
          <p:nvPr/>
        </p:nvSpPr>
        <p:spPr>
          <a:xfrm>
            <a:off x="7722796" y="7246189"/>
            <a:ext cx="4106605" cy="32780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 Core SDK</a:t>
            </a:r>
            <a:endParaRPr lang="pt-BR" dirty="0"/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22C8B44B-D718-4336-9C3A-48B174E40AB4}"/>
              </a:ext>
            </a:extLst>
          </p:cNvPr>
          <p:cNvSpPr/>
          <p:nvPr/>
        </p:nvSpPr>
        <p:spPr>
          <a:xfrm>
            <a:off x="1005840" y="2587925"/>
            <a:ext cx="960983" cy="5244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AE75C82-7E2B-4080-A5D8-9B19E4BF9609}"/>
              </a:ext>
            </a:extLst>
          </p:cNvPr>
          <p:cNvSpPr txBox="1"/>
          <p:nvPr/>
        </p:nvSpPr>
        <p:spPr>
          <a:xfrm rot="16200000">
            <a:off x="519271" y="5014928"/>
            <a:ext cx="1934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Windows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3A2F0F08-D7DF-4EBA-A137-5A296597AD1A}"/>
              </a:ext>
            </a:extLst>
          </p:cNvPr>
          <p:cNvSpPr/>
          <p:nvPr/>
        </p:nvSpPr>
        <p:spPr>
          <a:xfrm>
            <a:off x="12370279" y="2587925"/>
            <a:ext cx="1414732" cy="52448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FB410CA-A850-443A-8FD3-ABADED535B9A}"/>
              </a:ext>
            </a:extLst>
          </p:cNvPr>
          <p:cNvSpPr txBox="1"/>
          <p:nvPr/>
        </p:nvSpPr>
        <p:spPr>
          <a:xfrm rot="5400000">
            <a:off x="11516008" y="5107260"/>
            <a:ext cx="3122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Windows, Linux, Mac …</a:t>
            </a:r>
            <a:endParaRPr lang="pt-BR" sz="2400" dirty="0">
              <a:solidFill>
                <a:schemeClr val="bg1"/>
              </a:solidFill>
            </a:endParaRPr>
          </a:p>
        </p:txBody>
      </p: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082C2AE9-E6FF-4BB5-89A3-E11684481463}"/>
              </a:ext>
            </a:extLst>
          </p:cNvPr>
          <p:cNvCxnSpPr/>
          <p:nvPr/>
        </p:nvCxnSpPr>
        <p:spPr>
          <a:xfrm>
            <a:off x="12215004" y="2154947"/>
            <a:ext cx="0" cy="6366294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2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.NET Core </a:t>
            </a:r>
            <a:r>
              <a:rPr lang="pt-BR" dirty="0" err="1"/>
              <a:t>vs</a:t>
            </a:r>
            <a:r>
              <a:rPr lang="pt-BR" dirty="0"/>
              <a:t> .NET Framework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6797C99-AC55-44CF-B98B-2604AB32C55D}"/>
              </a:ext>
            </a:extLst>
          </p:cNvPr>
          <p:cNvSpPr/>
          <p:nvPr/>
        </p:nvSpPr>
        <p:spPr>
          <a:xfrm>
            <a:off x="9626753" y="2587925"/>
            <a:ext cx="1466816" cy="52448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446D310-6E73-4F6A-A2D6-E01643B757A7}"/>
              </a:ext>
            </a:extLst>
          </p:cNvPr>
          <p:cNvSpPr txBox="1"/>
          <p:nvPr/>
        </p:nvSpPr>
        <p:spPr>
          <a:xfrm>
            <a:off x="9732322" y="2573673"/>
            <a:ext cx="14208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.NET Core</a:t>
            </a:r>
            <a:endParaRPr lang="pt-BR" sz="2200" dirty="0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E272E3BB-C1F8-43E6-928D-8F6B61453BCE}"/>
              </a:ext>
            </a:extLst>
          </p:cNvPr>
          <p:cNvSpPr/>
          <p:nvPr/>
        </p:nvSpPr>
        <p:spPr>
          <a:xfrm rot="10800000">
            <a:off x="10054003" y="5655492"/>
            <a:ext cx="879894" cy="5789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14577EDC-0CC0-4769-A749-DCE7444B9D88}"/>
              </a:ext>
            </a:extLst>
          </p:cNvPr>
          <p:cNvSpPr/>
          <p:nvPr/>
        </p:nvSpPr>
        <p:spPr>
          <a:xfrm>
            <a:off x="10051415" y="4231542"/>
            <a:ext cx="879894" cy="759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02A7DE99-847B-4BC4-B213-00EAFEC388A8}"/>
              </a:ext>
            </a:extLst>
          </p:cNvPr>
          <p:cNvSpPr/>
          <p:nvPr/>
        </p:nvSpPr>
        <p:spPr>
          <a:xfrm rot="10800000">
            <a:off x="10058401" y="6406301"/>
            <a:ext cx="879894" cy="4929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D3749FC8-1DF0-4FCC-9F30-B2101433C20E}"/>
              </a:ext>
            </a:extLst>
          </p:cNvPr>
          <p:cNvSpPr/>
          <p:nvPr/>
        </p:nvSpPr>
        <p:spPr>
          <a:xfrm>
            <a:off x="9795377" y="3359641"/>
            <a:ext cx="1142918" cy="76165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.NET Core Runtime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7E533CA-A1F3-491B-BC81-655B04724607}"/>
              </a:ext>
            </a:extLst>
          </p:cNvPr>
          <p:cNvSpPr/>
          <p:nvPr/>
        </p:nvSpPr>
        <p:spPr>
          <a:xfrm>
            <a:off x="6768286" y="2587925"/>
            <a:ext cx="926477" cy="5244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2C2E258-D101-43B8-AE83-752E0D9FB25B}"/>
              </a:ext>
            </a:extLst>
          </p:cNvPr>
          <p:cNvSpPr txBox="1"/>
          <p:nvPr/>
        </p:nvSpPr>
        <p:spPr>
          <a:xfrm rot="5400000">
            <a:off x="5080987" y="4856412"/>
            <a:ext cx="4305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Código da aplicação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7C69484-D926-41CC-83E0-9987A0F98E3B}"/>
              </a:ext>
            </a:extLst>
          </p:cNvPr>
          <p:cNvSpPr/>
          <p:nvPr/>
        </p:nvSpPr>
        <p:spPr>
          <a:xfrm rot="10800000">
            <a:off x="10051415" y="5116052"/>
            <a:ext cx="879894" cy="3278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9D0B72B3-6F6F-43BF-B625-CB031063931D}"/>
              </a:ext>
            </a:extLst>
          </p:cNvPr>
          <p:cNvSpPr/>
          <p:nvPr/>
        </p:nvSpPr>
        <p:spPr>
          <a:xfrm>
            <a:off x="11093569" y="2587925"/>
            <a:ext cx="926477" cy="52448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4EEF85AF-B8CA-4D19-847A-231001CBDE54}"/>
              </a:ext>
            </a:extLst>
          </p:cNvPr>
          <p:cNvSpPr txBox="1"/>
          <p:nvPr/>
        </p:nvSpPr>
        <p:spPr>
          <a:xfrm rot="5400000">
            <a:off x="9406266" y="4856412"/>
            <a:ext cx="43052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Código da aplicação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F7FB5E81-9889-471A-9BF7-8FE130A18F3D}"/>
              </a:ext>
            </a:extLst>
          </p:cNvPr>
          <p:cNvSpPr txBox="1"/>
          <p:nvPr/>
        </p:nvSpPr>
        <p:spPr>
          <a:xfrm rot="5400000">
            <a:off x="519271" y="5014928"/>
            <a:ext cx="1934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Windows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7F5CDB55-452B-47B9-AF12-938006AC302D}"/>
              </a:ext>
            </a:extLst>
          </p:cNvPr>
          <p:cNvSpPr/>
          <p:nvPr/>
        </p:nvSpPr>
        <p:spPr>
          <a:xfrm>
            <a:off x="1966821" y="2587925"/>
            <a:ext cx="4801464" cy="52448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.NET Framework</a:t>
            </a:r>
            <a:endParaRPr lang="pt-BR" sz="3600" dirty="0"/>
          </a:p>
        </p:txBody>
      </p:sp>
      <p:sp>
        <p:nvSpPr>
          <p:cNvPr id="52" name="Retângulo 51">
            <a:extLst>
              <a:ext uri="{FF2B5EF4-FFF2-40B4-BE49-F238E27FC236}">
                <a16:creationId xmlns:a16="http://schemas.microsoft.com/office/drawing/2014/main" id="{2EBD069D-635D-4E40-AF29-899274423A02}"/>
              </a:ext>
            </a:extLst>
          </p:cNvPr>
          <p:cNvSpPr/>
          <p:nvPr/>
        </p:nvSpPr>
        <p:spPr>
          <a:xfrm>
            <a:off x="1005837" y="2587925"/>
            <a:ext cx="960983" cy="52448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55BF7F07-AADA-4B81-A2A8-1910559E7995}"/>
              </a:ext>
            </a:extLst>
          </p:cNvPr>
          <p:cNvSpPr txBox="1"/>
          <p:nvPr/>
        </p:nvSpPr>
        <p:spPr>
          <a:xfrm rot="16200000">
            <a:off x="519268" y="5014928"/>
            <a:ext cx="1934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Windows</a:t>
            </a:r>
            <a:endParaRPr lang="pt-BR" sz="3600" dirty="0">
              <a:solidFill>
                <a:schemeClr val="bg1"/>
              </a:solidFill>
            </a:endParaRPr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C9491021-5D23-4742-8F8F-30D153528679}"/>
              </a:ext>
            </a:extLst>
          </p:cNvPr>
          <p:cNvSpPr/>
          <p:nvPr/>
        </p:nvSpPr>
        <p:spPr>
          <a:xfrm>
            <a:off x="12370279" y="2587925"/>
            <a:ext cx="1414732" cy="52448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AB8B7510-6EF9-4C8E-8F53-7ED53A6B7BDC}"/>
              </a:ext>
            </a:extLst>
          </p:cNvPr>
          <p:cNvSpPr txBox="1"/>
          <p:nvPr/>
        </p:nvSpPr>
        <p:spPr>
          <a:xfrm rot="5400000">
            <a:off x="11516008" y="5107260"/>
            <a:ext cx="3122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Windows, Linux, Mac …</a:t>
            </a:r>
            <a:endParaRPr lang="pt-BR" sz="2400" dirty="0">
              <a:solidFill>
                <a:schemeClr val="bg1"/>
              </a:solidFill>
            </a:endParaRP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C749E662-FF51-471C-A39D-99B232400887}"/>
              </a:ext>
            </a:extLst>
          </p:cNvPr>
          <p:cNvCxnSpPr/>
          <p:nvPr/>
        </p:nvCxnSpPr>
        <p:spPr>
          <a:xfrm>
            <a:off x="12215004" y="2154947"/>
            <a:ext cx="0" cy="6366294"/>
          </a:xfrm>
          <a:prstGeom prst="line">
            <a:avLst/>
          </a:prstGeom>
          <a:ln w="28575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41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2CEEA5B4-5936-4CD7-ADA5-FC79BBCA8D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49638" y="3563038"/>
            <a:ext cx="2471103" cy="2201258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5D537CB-DA77-40CA-9D00-00C6F845FD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598" y="3500437"/>
            <a:ext cx="2337834" cy="2337834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906072A-1B2E-45B4-95B3-BCE987083A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394" y="3469611"/>
            <a:ext cx="2485808" cy="2371460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0C574178-5DAF-41CD-9A4A-9B53CAB1B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/>
          <a:lstStyle/>
          <a:p>
            <a:r>
              <a:rPr lang="en-US" dirty="0"/>
              <a:t>.NET Standard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902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1FC80DE-D63D-4D67-A422-F46237BBAC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28"/>
          <a:stretch/>
        </p:blipFill>
        <p:spPr>
          <a:xfrm>
            <a:off x="541538" y="2035834"/>
            <a:ext cx="13169287" cy="6048201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1386CF17-2663-42B2-8CF9-18B81769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/>
          <a:lstStyle/>
          <a:p>
            <a:r>
              <a:rPr lang="en-US" dirty="0"/>
              <a:t>.NET Standard</a:t>
            </a: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3630576" y="8084035"/>
            <a:ext cx="699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https://www.slideshare.net/dotnet18/moving-forward-with-aspnet-core</a:t>
            </a:r>
          </a:p>
        </p:txBody>
      </p:sp>
    </p:spTree>
    <p:extLst>
      <p:ext uri="{BB962C8B-B14F-4D97-AF65-F5344CB8AC3E}">
        <p14:creationId xmlns:p14="http://schemas.microsoft.com/office/powerpoint/2010/main" val="332464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3D01CA-8E71-4B89-92CF-CAD3965A6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.NET Standard</a:t>
            </a:r>
            <a:endParaRPr lang="pt-BR" dirty="0"/>
          </a:p>
        </p:txBody>
      </p:sp>
      <p:graphicFrame>
        <p:nvGraphicFramePr>
          <p:cNvPr id="7" name="Espaço Reservado para Conteúdo 6">
            <a:extLst>
              <a:ext uri="{FF2B5EF4-FFF2-40B4-BE49-F238E27FC236}">
                <a16:creationId xmlns:a16="http://schemas.microsoft.com/office/drawing/2014/main" id="{8E976631-8CDC-462F-89DD-E90A2328B0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215789"/>
              </p:ext>
            </p:extLst>
          </p:nvPr>
        </p:nvGraphicFramePr>
        <p:xfrm>
          <a:off x="1744878" y="2175486"/>
          <a:ext cx="11375514" cy="5760720"/>
        </p:xfrm>
        <a:graphic>
          <a:graphicData uri="http://schemas.openxmlformats.org/drawingml/2006/table">
            <a:tbl>
              <a:tblPr/>
              <a:tblGrid>
                <a:gridCol w="2597274">
                  <a:extLst>
                    <a:ext uri="{9D8B030D-6E8A-4147-A177-3AD203B41FA5}">
                      <a16:colId xmlns:a16="http://schemas.microsoft.com/office/drawing/2014/main" val="191229460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4235767327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277531276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160179595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95602532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139327269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4142479305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95559826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73507774"/>
                    </a:ext>
                  </a:extLst>
                </a:gridCol>
              </a:tblGrid>
              <a:tr h="640080"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b="1" dirty="0">
                          <a:effectLst/>
                        </a:rPr>
                        <a:t>.NET Standard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  <a:hlinkClick r:id="rId2"/>
                        </a:rPr>
                        <a:t>1.0</a:t>
                      </a:r>
                      <a:endParaRPr lang="pt-BR" sz="2400" dirty="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  <a:hlinkClick r:id="rId3"/>
                        </a:rPr>
                        <a:t>1.1</a:t>
                      </a:r>
                      <a:endParaRPr lang="pt-BR" sz="2400" dirty="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  <a:hlinkClick r:id="rId4"/>
                        </a:rPr>
                        <a:t>1.2</a:t>
                      </a:r>
                      <a:endParaRPr lang="pt-BR" sz="240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  <a:hlinkClick r:id="rId5"/>
                        </a:rPr>
                        <a:t>1.3</a:t>
                      </a:r>
                      <a:endParaRPr lang="pt-BR" sz="240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  <a:hlinkClick r:id="rId6"/>
                        </a:rPr>
                        <a:t>1.4</a:t>
                      </a:r>
                      <a:endParaRPr lang="pt-BR" sz="240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  <a:hlinkClick r:id="rId7"/>
                        </a:rPr>
                        <a:t>1.5</a:t>
                      </a:r>
                      <a:endParaRPr lang="pt-BR" sz="2400" dirty="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>
                          <a:effectLst/>
                          <a:hlinkClick r:id="rId8"/>
                        </a:rPr>
                        <a:t>1.6</a:t>
                      </a:r>
                      <a:endParaRPr lang="pt-BR" sz="240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2400" u="none" strike="noStrike" dirty="0">
                          <a:effectLst/>
                          <a:hlinkClick r:id="rId9"/>
                        </a:rPr>
                        <a:t>2.0</a:t>
                      </a:r>
                      <a:endParaRPr lang="pt-BR" sz="2400" dirty="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6165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fontAlgn="t"/>
                      <a:r>
                        <a:rPr lang="pt-BR" sz="2400" b="1" dirty="0">
                          <a:effectLst/>
                        </a:rPr>
                        <a:t>.NET Core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1.0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1.0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1.0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2.0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885129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fontAlgn="t"/>
                      <a:r>
                        <a:rPr lang="pt-BR" sz="2400" b="1" dirty="0">
                          <a:effectLst/>
                        </a:rPr>
                        <a:t>.NET Framework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4.5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4.5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4.5.1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4.6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4.6.1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4.6.1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4.6.1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4.6.1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5081376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fontAlgn="t"/>
                      <a:r>
                        <a:rPr lang="pt-BR" sz="2400" b="1">
                          <a:effectLst/>
                        </a:rPr>
                        <a:t>Mono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4.6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4.6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4.6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4.6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4.6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4.6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4.6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5.4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50843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fontAlgn="t"/>
                      <a:r>
                        <a:rPr lang="pt-BR" sz="2400" b="1" dirty="0" err="1">
                          <a:effectLst/>
                        </a:rPr>
                        <a:t>Xamarin.iOS</a:t>
                      </a:r>
                      <a:endParaRPr lang="pt-BR" sz="2400" b="1" dirty="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10.14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30597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fontAlgn="t"/>
                      <a:r>
                        <a:rPr lang="pt-BR" sz="2400" b="1">
                          <a:effectLst/>
                        </a:rPr>
                        <a:t>Xamarin.Mac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3.0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3.0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3.0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3.0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3.0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3.0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3.0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3.8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57169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fontAlgn="t"/>
                      <a:r>
                        <a:rPr lang="pt-BR" sz="2400" b="1" dirty="0" err="1">
                          <a:effectLst/>
                        </a:rPr>
                        <a:t>Xamarin.Android</a:t>
                      </a:r>
                      <a:endParaRPr lang="pt-BR" sz="2400" b="1" dirty="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7.0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7.0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7.0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7.0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7.0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7.0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7.0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8.0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51659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fontAlgn="t"/>
                      <a:r>
                        <a:rPr lang="pt-BR" sz="2400" b="1" dirty="0">
                          <a:effectLst/>
                        </a:rPr>
                        <a:t>UWP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10.0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10.0.16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10.0.16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10.0.16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875318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fontAlgn="t"/>
                      <a:r>
                        <a:rPr lang="pt-BR" sz="2400" b="1" dirty="0">
                          <a:effectLst/>
                        </a:rPr>
                        <a:t>Windows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8.0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8.0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pt-BR" sz="2400" dirty="0">
                          <a:effectLst/>
                        </a:rPr>
                        <a:t>8.1</a:t>
                      </a: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pt-BR" sz="2400" dirty="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pt-BR" sz="2400" dirty="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pt-BR" sz="2400" dirty="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pt-BR" sz="2400" dirty="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pt-BR" sz="2400" dirty="0">
                        <a:effectLst/>
                      </a:endParaRPr>
                    </a:p>
                  </a:txBody>
                  <a:tcPr marL="44821" marR="44821" marT="33616" marB="33616" anchor="ctr">
                    <a:lnL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3E3E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03309"/>
                  </a:ext>
                </a:extLst>
              </a:tr>
            </a:tbl>
          </a:graphicData>
        </a:graphic>
      </p:graphicFrame>
      <p:sp>
        <p:nvSpPr>
          <p:cNvPr id="10" name="Espaço Reservado para Data 4">
            <a:extLst>
              <a:ext uri="{FF2B5EF4-FFF2-40B4-BE49-F238E27FC236}">
                <a16:creationId xmlns:a16="http://schemas.microsoft.com/office/drawing/2014/main" id="{9115A0F9-2127-4119-BB62-7C6900FFA04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11" name="Espaço reservado para rodapé 5">
            <a:extLst>
              <a:ext uri="{FF2B5EF4-FFF2-40B4-BE49-F238E27FC236}">
                <a16:creationId xmlns:a16="http://schemas.microsoft.com/office/drawing/2014/main" id="{E3E93A11-598C-4BAA-ACBA-36240270B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161453" y="8156901"/>
            <a:ext cx="6595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https://github.com/dotnet/standard/blob/master/docs/versions.md</a:t>
            </a:r>
          </a:p>
        </p:txBody>
      </p:sp>
    </p:spTree>
    <p:extLst>
      <p:ext uri="{BB962C8B-B14F-4D97-AF65-F5344CB8AC3E}">
        <p14:creationId xmlns:p14="http://schemas.microsoft.com/office/powerpoint/2010/main" val="257084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/>
              <a:t>R</a:t>
            </a:r>
            <a:r>
              <a:rPr lang="pt-BR" dirty="0" err="1"/>
              <a:t>evisão</a:t>
            </a:r>
            <a:r>
              <a:rPr lang="pt-BR" dirty="0"/>
              <a:t> relâmpago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lnSpc>
                <a:spcPct val="150000"/>
              </a:lnSpc>
            </a:pPr>
            <a:r>
              <a:rPr lang="en-US" sz="3200" dirty="0"/>
              <a:t>T</a:t>
            </a:r>
            <a:r>
              <a:rPr lang="pt-BR" sz="3200" dirty="0" err="1"/>
              <a:t>ipos</a:t>
            </a:r>
            <a:r>
              <a:rPr lang="pt-BR" sz="3200" dirty="0"/>
              <a:t> de valor e tipos de referencia e gerenciamento de memória</a:t>
            </a:r>
          </a:p>
          <a:p>
            <a:pPr>
              <a:lnSpc>
                <a:spcPct val="150000"/>
              </a:lnSpc>
            </a:pPr>
            <a:r>
              <a:rPr lang="pt-BR" sz="3200" dirty="0"/>
              <a:t>Classes e estruturas e seus membros</a:t>
            </a:r>
          </a:p>
          <a:p>
            <a:pPr lvl="1">
              <a:lnSpc>
                <a:spcPct val="150000"/>
              </a:lnSpc>
            </a:pPr>
            <a:r>
              <a:rPr lang="en-US" sz="2720" dirty="0"/>
              <a:t>C</a:t>
            </a:r>
            <a:r>
              <a:rPr lang="pt-BR" sz="2720" dirty="0" err="1"/>
              <a:t>ampos</a:t>
            </a:r>
            <a:r>
              <a:rPr lang="pt-BR" sz="2720" dirty="0"/>
              <a:t> (atributos)</a:t>
            </a:r>
          </a:p>
          <a:p>
            <a:pPr lvl="1">
              <a:lnSpc>
                <a:spcPct val="150000"/>
              </a:lnSpc>
            </a:pPr>
            <a:r>
              <a:rPr lang="en-US" sz="2720" dirty="0" err="1"/>
              <a:t>Métodos</a:t>
            </a:r>
            <a:endParaRPr lang="en-US" sz="2720" dirty="0"/>
          </a:p>
          <a:p>
            <a:pPr lvl="1">
              <a:lnSpc>
                <a:spcPct val="150000"/>
              </a:lnSpc>
            </a:pPr>
            <a:r>
              <a:rPr lang="en-US" sz="2720" dirty="0" err="1"/>
              <a:t>Propriedades</a:t>
            </a:r>
            <a:endParaRPr lang="pt-BR" sz="2720" dirty="0"/>
          </a:p>
          <a:p>
            <a:pPr>
              <a:lnSpc>
                <a:spcPct val="150000"/>
              </a:lnSpc>
            </a:pPr>
            <a:r>
              <a:rPr lang="pt-BR" sz="3200" dirty="0"/>
              <a:t>Herança e polimorfismo</a:t>
            </a:r>
          </a:p>
          <a:p>
            <a:pPr>
              <a:lnSpc>
                <a:spcPct val="150000"/>
              </a:lnSpc>
            </a:pPr>
            <a:r>
              <a:rPr lang="pt-BR" sz="3200" dirty="0"/>
              <a:t>Interfaces</a:t>
            </a:r>
          </a:p>
          <a:p>
            <a:pPr marL="0" indent="0" rtl="0">
              <a:buNone/>
            </a:pPr>
            <a:endParaRPr lang="pt-BR" dirty="0"/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Treinamento .NET Core - 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2956457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.NET Core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>
              <a:lnSpc>
                <a:spcPct val="150000"/>
              </a:lnSpc>
            </a:pPr>
            <a:r>
              <a:rPr lang="pt-BR" sz="3200" dirty="0"/>
              <a:t>Plataforma de desenvolvimento de propósitos gerais</a:t>
            </a:r>
          </a:p>
          <a:p>
            <a:pPr>
              <a:lnSpc>
                <a:spcPct val="150000"/>
              </a:lnSpc>
            </a:pPr>
            <a:r>
              <a:rPr lang="pt-BR" sz="3200" dirty="0"/>
              <a:t>Executa sobre Windows, Linux, </a:t>
            </a:r>
            <a:r>
              <a:rPr lang="pt-BR" sz="3200" dirty="0" err="1"/>
              <a:t>macOS</a:t>
            </a:r>
            <a:r>
              <a:rPr lang="pt-BR" sz="3200" dirty="0"/>
              <a:t>, nuvem ou dispositivos embarcados</a:t>
            </a:r>
          </a:p>
          <a:p>
            <a:pPr>
              <a:lnSpc>
                <a:spcPct val="150000"/>
              </a:lnSpc>
            </a:pPr>
            <a:r>
              <a:rPr lang="pt-BR" sz="3200" dirty="0"/>
              <a:t>Open </a:t>
            </a:r>
            <a:r>
              <a:rPr lang="pt-BR" sz="3200" dirty="0" err="1"/>
              <a:t>source</a:t>
            </a:r>
            <a:endParaRPr lang="pt-BR" sz="3200" dirty="0"/>
          </a:p>
          <a:p>
            <a:pPr>
              <a:lnSpc>
                <a:spcPct val="150000"/>
              </a:lnSpc>
            </a:pPr>
            <a:r>
              <a:rPr lang="pt-BR" sz="3200" dirty="0"/>
              <a:t>Compatível com .NET Framework, </a:t>
            </a:r>
            <a:r>
              <a:rPr lang="pt-BR" sz="3200" dirty="0" err="1"/>
              <a:t>Xamarin</a:t>
            </a:r>
            <a:r>
              <a:rPr lang="pt-BR" sz="3200" dirty="0"/>
              <a:t> e Mono via .NET Standard.</a:t>
            </a:r>
          </a:p>
          <a:p>
            <a:pPr marL="0" indent="0" rtl="0">
              <a:buNone/>
            </a:pPr>
            <a:endParaRPr lang="pt-BR" dirty="0"/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162761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ASP.NET Core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7A36B0-D3C7-47AB-B913-8F09DDACD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124" y="2329751"/>
            <a:ext cx="3483831" cy="348383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A721030-9050-407D-BE57-E1342DB51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2861" y="3043370"/>
            <a:ext cx="3602438" cy="2194379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31CBFE9-1E26-4813-836B-A182012C11FE}"/>
              </a:ext>
            </a:extLst>
          </p:cNvPr>
          <p:cNvSpPr txBox="1"/>
          <p:nvPr/>
        </p:nvSpPr>
        <p:spPr>
          <a:xfrm>
            <a:off x="5227608" y="6095880"/>
            <a:ext cx="3275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O que mudou?</a:t>
            </a:r>
          </a:p>
        </p:txBody>
      </p:sp>
    </p:spTree>
    <p:extLst>
      <p:ext uri="{BB962C8B-B14F-4D97-AF65-F5344CB8AC3E}">
        <p14:creationId xmlns:p14="http://schemas.microsoft.com/office/powerpoint/2010/main" val="8577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ASP.NET Core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7A36B0-D3C7-47AB-B913-8F09DDACD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029" y="1968668"/>
            <a:ext cx="2000709" cy="200070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A721030-9050-407D-BE57-E1342DB51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645" y="1502345"/>
            <a:ext cx="2950235" cy="179709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E99AA9E7-B5D0-429A-B671-3EA84C9E3C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451" y="2277393"/>
            <a:ext cx="2376716" cy="1267582"/>
          </a:xfrm>
          <a:prstGeom prst="rect">
            <a:avLst/>
          </a:prstGeom>
        </p:spPr>
      </p:pic>
      <p:sp>
        <p:nvSpPr>
          <p:cNvPr id="6" name="Seta: da Esquerda para a Direita 5">
            <a:extLst>
              <a:ext uri="{FF2B5EF4-FFF2-40B4-BE49-F238E27FC236}">
                <a16:creationId xmlns:a16="http://schemas.microsoft.com/office/drawing/2014/main" id="{EC10CD27-9B67-43E3-ADC4-6D1FC3314889}"/>
              </a:ext>
            </a:extLst>
          </p:cNvPr>
          <p:cNvSpPr/>
          <p:nvPr/>
        </p:nvSpPr>
        <p:spPr>
          <a:xfrm>
            <a:off x="6262467" y="4009907"/>
            <a:ext cx="2528199" cy="1492809"/>
          </a:xfrm>
          <a:prstGeom prst="left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DBC631-5406-4CC3-9D5F-1AB592C94074}"/>
              </a:ext>
            </a:extLst>
          </p:cNvPr>
          <p:cNvSpPr txBox="1"/>
          <p:nvPr/>
        </p:nvSpPr>
        <p:spPr>
          <a:xfrm>
            <a:off x="1403694" y="4183293"/>
            <a:ext cx="2306465" cy="18158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3200" dirty="0" err="1"/>
              <a:t>Global.asax</a:t>
            </a:r>
            <a:endParaRPr lang="en-US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Application_Start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Application_End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Application_Error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…</a:t>
            </a:r>
            <a:endParaRPr lang="pt-BR" sz="20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B0F3F2F-AA97-4EA7-926C-140727412082}"/>
              </a:ext>
            </a:extLst>
          </p:cNvPr>
          <p:cNvSpPr txBox="1"/>
          <p:nvPr/>
        </p:nvSpPr>
        <p:spPr>
          <a:xfrm>
            <a:off x="1403694" y="6250455"/>
            <a:ext cx="1689775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Modules</a:t>
            </a:r>
            <a:endParaRPr lang="pt-BR" sz="28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30939B9-CDE1-4913-B196-D70167E38018}"/>
              </a:ext>
            </a:extLst>
          </p:cNvPr>
          <p:cNvSpPr txBox="1"/>
          <p:nvPr/>
        </p:nvSpPr>
        <p:spPr>
          <a:xfrm>
            <a:off x="2020384" y="6944796"/>
            <a:ext cx="1689775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Handlers</a:t>
            </a:r>
            <a:endParaRPr lang="pt-BR" sz="28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A57EC71-475C-42C2-A35B-CCCE55C3396C}"/>
              </a:ext>
            </a:extLst>
          </p:cNvPr>
          <p:cNvSpPr/>
          <p:nvPr/>
        </p:nvSpPr>
        <p:spPr>
          <a:xfrm>
            <a:off x="9437352" y="3659909"/>
            <a:ext cx="3812823" cy="5961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Kestrel</a:t>
            </a:r>
            <a:endParaRPr lang="pt-BR" sz="320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7B64608-EAED-47D2-AC01-15021BD10DA8}"/>
              </a:ext>
            </a:extLst>
          </p:cNvPr>
          <p:cNvSpPr/>
          <p:nvPr/>
        </p:nvSpPr>
        <p:spPr>
          <a:xfrm>
            <a:off x="1251143" y="4002054"/>
            <a:ext cx="2631783" cy="43138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7D2CE41-AD51-4E1C-B566-8DF05B6F76BB}"/>
              </a:ext>
            </a:extLst>
          </p:cNvPr>
          <p:cNvSpPr/>
          <p:nvPr/>
        </p:nvSpPr>
        <p:spPr>
          <a:xfrm>
            <a:off x="4070012" y="4002054"/>
            <a:ext cx="1362974" cy="101791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Forms</a:t>
            </a:r>
            <a:endParaRPr lang="pt-BR" sz="2400" dirty="0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DC74E52-46D5-4D01-BF0E-C1090B62B076}"/>
              </a:ext>
            </a:extLst>
          </p:cNvPr>
          <p:cNvSpPr/>
          <p:nvPr/>
        </p:nvSpPr>
        <p:spPr>
          <a:xfrm>
            <a:off x="4070012" y="5304938"/>
            <a:ext cx="1362974" cy="101791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MVC</a:t>
            </a:r>
            <a:endParaRPr lang="pt-BR" sz="2400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5E83839-80A6-4849-B84E-AD8CE7D9BB5B}"/>
              </a:ext>
            </a:extLst>
          </p:cNvPr>
          <p:cNvSpPr/>
          <p:nvPr/>
        </p:nvSpPr>
        <p:spPr>
          <a:xfrm>
            <a:off x="4070012" y="6607822"/>
            <a:ext cx="1362974" cy="101791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API</a:t>
            </a:r>
            <a:endParaRPr lang="pt-BR" sz="24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6C700BD-5448-4F5B-84AB-73C5FBC3231D}"/>
              </a:ext>
            </a:extLst>
          </p:cNvPr>
          <p:cNvSpPr txBox="1"/>
          <p:nvPr/>
        </p:nvSpPr>
        <p:spPr>
          <a:xfrm>
            <a:off x="9602508" y="5388026"/>
            <a:ext cx="2631783" cy="12003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3200" dirty="0"/>
              <a:t>Startup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ConfigureServices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Configure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FD07A00-61DE-4F50-81F5-D636BCEFBCD6}"/>
              </a:ext>
            </a:extLst>
          </p:cNvPr>
          <p:cNvSpPr/>
          <p:nvPr/>
        </p:nvSpPr>
        <p:spPr>
          <a:xfrm>
            <a:off x="9437352" y="4441655"/>
            <a:ext cx="3812822" cy="59615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MVC</a:t>
            </a:r>
            <a:endParaRPr lang="pt-BR" sz="2400" dirty="0"/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4CEDA3B7-1AA1-4DC0-A00E-ADB917EEB80A}"/>
              </a:ext>
            </a:extLst>
          </p:cNvPr>
          <p:cNvSpPr/>
          <p:nvPr/>
        </p:nvSpPr>
        <p:spPr>
          <a:xfrm>
            <a:off x="9437352" y="5223402"/>
            <a:ext cx="3812824" cy="32477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599E0BBF-3073-43DD-A59D-8F82EA46AD72}"/>
              </a:ext>
            </a:extLst>
          </p:cNvPr>
          <p:cNvSpPr txBox="1"/>
          <p:nvPr/>
        </p:nvSpPr>
        <p:spPr>
          <a:xfrm>
            <a:off x="9594353" y="7818206"/>
            <a:ext cx="2631783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/>
              <a:t>Middlewares</a:t>
            </a:r>
            <a:endParaRPr lang="pt-BR" sz="28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AAD120F8-D8FE-4DF3-9373-63081E5EF414}"/>
              </a:ext>
            </a:extLst>
          </p:cNvPr>
          <p:cNvSpPr txBox="1"/>
          <p:nvPr/>
        </p:nvSpPr>
        <p:spPr>
          <a:xfrm>
            <a:off x="9594354" y="6801622"/>
            <a:ext cx="2631783" cy="8309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2400" dirty="0"/>
              <a:t>Injeção de dependência nativo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CAF7D14F-EA83-45EA-B43E-D3CF96D19901}"/>
              </a:ext>
            </a:extLst>
          </p:cNvPr>
          <p:cNvSpPr txBox="1"/>
          <p:nvPr/>
        </p:nvSpPr>
        <p:spPr>
          <a:xfrm>
            <a:off x="1403693" y="7639137"/>
            <a:ext cx="2238382" cy="5232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 err="1"/>
              <a:t>Web.config</a:t>
            </a:r>
            <a:endParaRPr lang="pt-BR" sz="280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1ADA97D-7419-4893-825C-B72991FB0704}"/>
              </a:ext>
            </a:extLst>
          </p:cNvPr>
          <p:cNvSpPr txBox="1"/>
          <p:nvPr/>
        </p:nvSpPr>
        <p:spPr>
          <a:xfrm rot="5400000">
            <a:off x="11310007" y="6489369"/>
            <a:ext cx="2910572" cy="70788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appsettings.json</a:t>
            </a:r>
            <a:r>
              <a:rPr lang="en-US" sz="2000" dirty="0"/>
              <a:t> e </a:t>
            </a:r>
            <a:r>
              <a:rPr lang="en-US" sz="2000" dirty="0" err="1"/>
              <a:t>variáveis</a:t>
            </a:r>
            <a:r>
              <a:rPr lang="en-US" sz="2000" dirty="0"/>
              <a:t> de </a:t>
            </a:r>
            <a:r>
              <a:rPr lang="en-US" sz="2000" dirty="0" err="1"/>
              <a:t>ambiente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08047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Nuvem 18">
            <a:extLst>
              <a:ext uri="{FF2B5EF4-FFF2-40B4-BE49-F238E27FC236}">
                <a16:creationId xmlns:a16="http://schemas.microsoft.com/office/drawing/2014/main" id="{0619F3B1-ADD2-470C-A94A-CBF2D44EC011}"/>
              </a:ext>
            </a:extLst>
          </p:cNvPr>
          <p:cNvSpPr/>
          <p:nvPr/>
        </p:nvSpPr>
        <p:spPr>
          <a:xfrm>
            <a:off x="8086401" y="5820760"/>
            <a:ext cx="5957403" cy="2930422"/>
          </a:xfrm>
          <a:prstGeom prst="cloud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ASP.NET Core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D7A36B0-D3C7-47AB-B913-8F09DDACDD8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61" y="3880770"/>
            <a:ext cx="2000709" cy="200070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A721030-9050-407D-BE57-E1342DB51C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188" y="1509444"/>
            <a:ext cx="2950235" cy="1797097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FDC74E52-46D5-4D01-BF0E-C1090B62B076}"/>
              </a:ext>
            </a:extLst>
          </p:cNvPr>
          <p:cNvSpPr/>
          <p:nvPr/>
        </p:nvSpPr>
        <p:spPr>
          <a:xfrm>
            <a:off x="3479251" y="3010310"/>
            <a:ext cx="2192455" cy="163740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MVC</a:t>
            </a:r>
            <a:endParaRPr lang="pt-BR" sz="2400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5E83839-80A6-4849-B84E-AD8CE7D9BB5B}"/>
              </a:ext>
            </a:extLst>
          </p:cNvPr>
          <p:cNvSpPr/>
          <p:nvPr/>
        </p:nvSpPr>
        <p:spPr>
          <a:xfrm>
            <a:off x="3479251" y="5003312"/>
            <a:ext cx="2192455" cy="163740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API 2</a:t>
            </a:r>
            <a:endParaRPr lang="pt-BR" sz="2400" dirty="0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BFD07A00-61DE-4F50-81F5-D636BCEFBCD6}"/>
              </a:ext>
            </a:extLst>
          </p:cNvPr>
          <p:cNvSpPr/>
          <p:nvPr/>
        </p:nvSpPr>
        <p:spPr>
          <a:xfrm>
            <a:off x="9972187" y="3544508"/>
            <a:ext cx="2950236" cy="179709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MVC</a:t>
            </a:r>
            <a:endParaRPr lang="pt-BR" sz="2400" dirty="0"/>
          </a:p>
        </p:txBody>
      </p:sp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785AF93A-BED1-4FA9-AFA0-BBF43806201A}"/>
              </a:ext>
            </a:extLst>
          </p:cNvPr>
          <p:cNvSpPr/>
          <p:nvPr/>
        </p:nvSpPr>
        <p:spPr>
          <a:xfrm>
            <a:off x="6598211" y="4009907"/>
            <a:ext cx="2192455" cy="1492809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35CF823-66A8-45A4-B5A4-D5D56D83B37F}"/>
              </a:ext>
            </a:extLst>
          </p:cNvPr>
          <p:cNvSpPr txBox="1"/>
          <p:nvPr/>
        </p:nvSpPr>
        <p:spPr>
          <a:xfrm>
            <a:off x="8947490" y="6420004"/>
            <a:ext cx="39936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Escolha ruim para o nome da biblioteca ou estaria a Microsoft tentando ressuscitar o ASP.NET MVC?</a:t>
            </a:r>
          </a:p>
        </p:txBody>
      </p:sp>
    </p:spTree>
    <p:extLst>
      <p:ext uri="{BB962C8B-B14F-4D97-AF65-F5344CB8AC3E}">
        <p14:creationId xmlns:p14="http://schemas.microsoft.com/office/powerpoint/2010/main" val="386730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47DA235D-671A-4E33-94F8-9BEE73A80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0" b="9539"/>
          <a:stretch/>
        </p:blipFill>
        <p:spPr bwMode="auto">
          <a:xfrm>
            <a:off x="1353320" y="4317221"/>
            <a:ext cx="11150198" cy="3674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00959F68-754E-4CEF-9184-723DD798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ASP.NET Core</a:t>
            </a:r>
          </a:p>
        </p:txBody>
      </p:sp>
      <p:pic>
        <p:nvPicPr>
          <p:cNvPr id="3076" name="Picture 4" descr="Resultado de imagem para kestrel nginx">
            <a:extLst>
              <a:ext uri="{FF2B5EF4-FFF2-40B4-BE49-F238E27FC236}">
                <a16:creationId xmlns:a16="http://schemas.microsoft.com/office/drawing/2014/main" id="{DCD36044-EFA3-431D-96E9-685677FD6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492" y="2254251"/>
            <a:ext cx="10825416" cy="1384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35D08F-89B6-46D8-AD4A-2FD9AB590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236FB9-480B-4663-8B50-90ED625E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3603671" y="7934913"/>
            <a:ext cx="742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https://www.slideshare.net/Avanade-Nederland/introduction-to-aspnet-core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155802" y="3763223"/>
            <a:ext cx="8903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https://imasters.com.br/dotnet/configuracao-e-deploy-de-aplicativos-asp-net-core-2-0-no-iis</a:t>
            </a:r>
          </a:p>
        </p:txBody>
      </p:sp>
    </p:spTree>
    <p:extLst>
      <p:ext uri="{BB962C8B-B14F-4D97-AF65-F5344CB8AC3E}">
        <p14:creationId xmlns:p14="http://schemas.microsoft.com/office/powerpoint/2010/main" val="1695140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espacojacyra.com.br/wp-content/uploads/2017/05/Untitled-1.png">
            <a:extLst>
              <a:ext uri="{FF2B5EF4-FFF2-40B4-BE49-F238E27FC236}">
                <a16:creationId xmlns:a16="http://schemas.microsoft.com/office/drawing/2014/main" id="{1661535E-7222-49EB-B25D-5AE64E2AA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784" y="2308040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573691C4-264D-45FB-A726-9C37056D8188}"/>
              </a:ext>
            </a:extLst>
          </p:cNvPr>
          <p:cNvSpPr/>
          <p:nvPr/>
        </p:nvSpPr>
        <p:spPr>
          <a:xfrm>
            <a:off x="0" y="2308040"/>
            <a:ext cx="5531784" cy="4762500"/>
          </a:xfrm>
          <a:prstGeom prst="rect">
            <a:avLst/>
          </a:prstGeom>
          <a:solidFill>
            <a:srgbClr val="D3C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89AEE5D-31EF-42A2-BD9F-A53F7E0CFF72}"/>
              </a:ext>
            </a:extLst>
          </p:cNvPr>
          <p:cNvSpPr/>
          <p:nvPr/>
        </p:nvSpPr>
        <p:spPr>
          <a:xfrm>
            <a:off x="12675534" y="2308040"/>
            <a:ext cx="1954866" cy="4762500"/>
          </a:xfrm>
          <a:prstGeom prst="rect">
            <a:avLst/>
          </a:prstGeom>
          <a:solidFill>
            <a:srgbClr val="D3C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BE11E3C-E998-41F9-BA56-C4BD8003732F}"/>
              </a:ext>
            </a:extLst>
          </p:cNvPr>
          <p:cNvSpPr txBox="1"/>
          <p:nvPr/>
        </p:nvSpPr>
        <p:spPr>
          <a:xfrm>
            <a:off x="2380129" y="1949824"/>
            <a:ext cx="447911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dirty="0">
                <a:solidFill>
                  <a:schemeClr val="bg1"/>
                </a:solidFill>
              </a:rPr>
              <a:t>hands-on</a:t>
            </a:r>
          </a:p>
        </p:txBody>
      </p:sp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5494462" y="7056865"/>
            <a:ext cx="7690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http://espacojacyra.com.br/mao-na-massa-colaboradoras-participam-de-treinamento-na-chocolandia/</a:t>
            </a:r>
          </a:p>
        </p:txBody>
      </p:sp>
    </p:spTree>
    <p:extLst>
      <p:ext uri="{BB962C8B-B14F-4D97-AF65-F5344CB8AC3E}">
        <p14:creationId xmlns:p14="http://schemas.microsoft.com/office/powerpoint/2010/main" val="25511857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00959F68-754E-4CEF-9184-723DD7981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 err="1"/>
              <a:t>Docker</a:t>
            </a:r>
            <a:endParaRPr lang="pt-BR" dirty="0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35D08F-89B6-46D8-AD4A-2FD9AB5907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0236FB9-480B-4663-8B50-90ED625E4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1026" name="Picture 2" descr="C:\Temp\011f3ef6-d824-4d43-8b2c-36dab8eaaa72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202" y="1706497"/>
            <a:ext cx="6970830" cy="5683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3346451" y="7854431"/>
            <a:ext cx="7922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https://blog.docker.com/2017/08/docker-101-introduction-docker-webinar-recap/</a:t>
            </a:r>
          </a:p>
        </p:txBody>
      </p:sp>
    </p:spTree>
    <p:extLst>
      <p:ext uri="{BB962C8B-B14F-4D97-AF65-F5344CB8AC3E}">
        <p14:creationId xmlns:p14="http://schemas.microsoft.com/office/powerpoint/2010/main" val="3711232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3691C4-264D-45FB-A726-9C37056D8188}"/>
              </a:ext>
            </a:extLst>
          </p:cNvPr>
          <p:cNvSpPr/>
          <p:nvPr/>
        </p:nvSpPr>
        <p:spPr>
          <a:xfrm>
            <a:off x="0" y="2308040"/>
            <a:ext cx="5531784" cy="4762500"/>
          </a:xfrm>
          <a:prstGeom prst="rect">
            <a:avLst/>
          </a:prstGeom>
          <a:solidFill>
            <a:srgbClr val="D3C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89AEE5D-31EF-42A2-BD9F-A53F7E0CFF72}"/>
              </a:ext>
            </a:extLst>
          </p:cNvPr>
          <p:cNvSpPr/>
          <p:nvPr/>
        </p:nvSpPr>
        <p:spPr>
          <a:xfrm>
            <a:off x="12675534" y="2308040"/>
            <a:ext cx="1954866" cy="4762500"/>
          </a:xfrm>
          <a:prstGeom prst="rect">
            <a:avLst/>
          </a:prstGeom>
          <a:solidFill>
            <a:srgbClr val="D3C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BE11E3C-E998-41F9-BA56-C4BD8003732F}"/>
              </a:ext>
            </a:extLst>
          </p:cNvPr>
          <p:cNvSpPr txBox="1"/>
          <p:nvPr/>
        </p:nvSpPr>
        <p:spPr>
          <a:xfrm>
            <a:off x="591671" y="478661"/>
            <a:ext cx="84730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dirty="0">
                <a:solidFill>
                  <a:srgbClr val="303943"/>
                </a:solidFill>
              </a:rPr>
              <a:t>Arquitetura de Software</a:t>
            </a:r>
          </a:p>
        </p:txBody>
      </p:sp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5494462" y="7056865"/>
            <a:ext cx="7690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http://espacojacyra.com.br/mao-na-massa-colaboradoras-participam-de-treinamento-na-chocolandia/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A39940-FA11-4692-8E57-6CA6A30B4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545" y="1949824"/>
            <a:ext cx="9784080" cy="550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117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Arquitetura de Software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89934" y="2582085"/>
            <a:ext cx="11352007" cy="5365127"/>
          </a:xfrm>
        </p:spPr>
        <p:txBody>
          <a:bodyPr rtlCol="0"/>
          <a:lstStyle/>
          <a:p>
            <a:pPr marL="0" indent="0" algn="ctr">
              <a:lnSpc>
                <a:spcPct val="200000"/>
              </a:lnSpc>
              <a:buNone/>
            </a:pPr>
            <a:r>
              <a:rPr lang="pt-BR" i="1" dirty="0"/>
              <a:t>O termo arquitetura transmite uma ideia de elementos que formam o núcleo do sistema, as peças que são difíceis de alterar. Uma fundação na qual o resto deve ser construído.</a:t>
            </a:r>
          </a:p>
          <a:p>
            <a:pPr marL="0" indent="0" algn="ctr">
              <a:lnSpc>
                <a:spcPct val="200000"/>
              </a:lnSpc>
              <a:buNone/>
            </a:pPr>
            <a:r>
              <a:rPr lang="en-US" sz="2400" dirty="0"/>
              <a:t>M</a:t>
            </a:r>
            <a:r>
              <a:rPr lang="pt-BR" sz="2400" dirty="0" err="1"/>
              <a:t>artin</a:t>
            </a:r>
            <a:r>
              <a:rPr lang="pt-BR" sz="2400" dirty="0"/>
              <a:t> Fowler, 2009 (https://www.infoq.com/</a:t>
            </a:r>
            <a:r>
              <a:rPr lang="pt-BR" sz="2400" dirty="0" err="1"/>
              <a:t>br</a:t>
            </a:r>
            <a:r>
              <a:rPr lang="pt-BR" sz="2400" dirty="0"/>
              <a:t>/</a:t>
            </a:r>
            <a:r>
              <a:rPr lang="pt-BR" sz="2400" dirty="0" err="1"/>
              <a:t>articles</a:t>
            </a:r>
            <a:r>
              <a:rPr lang="pt-BR" sz="2400" dirty="0"/>
              <a:t>/is-design-dead#7)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261373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DDD – Domain-</a:t>
            </a:r>
            <a:r>
              <a:rPr lang="pt-BR" dirty="0" err="1"/>
              <a:t>Driven</a:t>
            </a:r>
            <a:r>
              <a:rPr lang="pt-BR" dirty="0"/>
              <a:t> Design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10A1DDAD-F8DD-4564-B420-A587786CB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434166"/>
            <a:ext cx="7906148" cy="453983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Definir um modelo de domínio nos termos do negócio;</a:t>
            </a:r>
          </a:p>
          <a:p>
            <a:pPr marL="0" indent="0">
              <a:lnSpc>
                <a:spcPct val="100000"/>
              </a:lnSpc>
              <a:buNone/>
            </a:pPr>
            <a:endParaRPr lang="pt-BR" sz="28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Incorporar a terminologia de domínio no código;</a:t>
            </a:r>
          </a:p>
          <a:p>
            <a:pPr marL="0" indent="0">
              <a:lnSpc>
                <a:spcPct val="100000"/>
              </a:lnSpc>
              <a:buNone/>
            </a:pPr>
            <a:endParaRPr lang="pt-BR" sz="2800" dirty="0"/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Proteger o conhecimento do domínio contra corrupção por outros domínios, subdomínios técnicos,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6A324947-620D-44C2-B03B-A19044203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0419" y="2094660"/>
            <a:ext cx="4095750" cy="589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EA9538E-3F4F-4C6D-A149-FE5737048697}"/>
              </a:ext>
            </a:extLst>
          </p:cNvPr>
          <p:cNvSpPr txBox="1"/>
          <p:nvPr/>
        </p:nvSpPr>
        <p:spPr>
          <a:xfrm>
            <a:off x="11587949" y="1731153"/>
            <a:ext cx="1754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pt-BR" dirty="0" err="1"/>
              <a:t>ric</a:t>
            </a:r>
            <a:r>
              <a:rPr lang="pt-BR" dirty="0"/>
              <a:t> Evans - 2003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676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Gerenciamento de memória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pic>
        <p:nvPicPr>
          <p:cNvPr id="117" name="Imagem 116">
            <a:extLst>
              <a:ext uri="{FF2B5EF4-FFF2-40B4-BE49-F238E27FC236}">
                <a16:creationId xmlns:a16="http://schemas.microsoft.com/office/drawing/2014/main" id="{A98EE66B-29C3-487D-AA5B-C3313E91C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86000"/>
            <a:ext cx="12640558" cy="51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1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10A1DDAD-F8DD-4564-B420-A587786CBF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5840" y="2434167"/>
            <a:ext cx="12618720" cy="645209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Projeto Orientado ao Domínio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1819C5-0CAA-4ED4-8E4A-FD88E6696249}"/>
              </a:ext>
            </a:extLst>
          </p:cNvPr>
          <p:cNvSpPr txBox="1"/>
          <p:nvPr/>
        </p:nvSpPr>
        <p:spPr>
          <a:xfrm>
            <a:off x="2501152" y="5127512"/>
            <a:ext cx="903221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360" dirty="0"/>
              <a:t>Projeto de software orientado ao </a:t>
            </a:r>
            <a:r>
              <a:rPr lang="pt-BR" sz="7200" dirty="0"/>
              <a:t>negócio</a:t>
            </a:r>
          </a:p>
        </p:txBody>
      </p:sp>
      <p:sp>
        <p:nvSpPr>
          <p:cNvPr id="9" name="Seta: para Baixo 8">
            <a:extLst>
              <a:ext uri="{FF2B5EF4-FFF2-40B4-BE49-F238E27FC236}">
                <a16:creationId xmlns:a16="http://schemas.microsoft.com/office/drawing/2014/main" id="{017CC8D3-B49C-4852-9815-320060BC6481}"/>
              </a:ext>
            </a:extLst>
          </p:cNvPr>
          <p:cNvSpPr/>
          <p:nvPr/>
        </p:nvSpPr>
        <p:spPr>
          <a:xfrm>
            <a:off x="6170095" y="3694275"/>
            <a:ext cx="1486340" cy="1371475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6388A3E-C84E-4C3C-A604-A62EA784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DDD – Domain-</a:t>
            </a:r>
            <a:r>
              <a:rPr lang="pt-BR" dirty="0" err="1"/>
              <a:t>Driven</a:t>
            </a:r>
            <a:r>
              <a:rPr lang="pt-BR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3464943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852AB4ED-16DB-4B6A-81E9-762260AD8914}"/>
              </a:ext>
            </a:extLst>
          </p:cNvPr>
          <p:cNvSpPr/>
          <p:nvPr/>
        </p:nvSpPr>
        <p:spPr>
          <a:xfrm>
            <a:off x="1769030" y="2577974"/>
            <a:ext cx="10882444" cy="499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3600" i="1" dirty="0"/>
              <a:t>"Qualquer tolo consegue escrever código que um computador entenda. </a:t>
            </a:r>
          </a:p>
          <a:p>
            <a:pPr algn="ctr">
              <a:lnSpc>
                <a:spcPct val="150000"/>
              </a:lnSpc>
            </a:pPr>
            <a:r>
              <a:rPr lang="pt-BR" sz="3600" i="1" dirty="0"/>
              <a:t>Bons programadores escrevem código que humanos possam entender." </a:t>
            </a:r>
          </a:p>
          <a:p>
            <a:pPr algn="ctr">
              <a:lnSpc>
                <a:spcPct val="150000"/>
              </a:lnSpc>
            </a:pPr>
            <a:endParaRPr lang="pt-BR" sz="3600" i="1" dirty="0"/>
          </a:p>
          <a:p>
            <a:pPr algn="ctr">
              <a:lnSpc>
                <a:spcPct val="150000"/>
              </a:lnSpc>
            </a:pPr>
            <a:r>
              <a:rPr lang="pt-BR" sz="3600" dirty="0"/>
              <a:t>(Martin Fowler)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D58990A-AA03-4DD3-864F-5F83C60A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DDD – Domain-</a:t>
            </a:r>
            <a:r>
              <a:rPr lang="pt-BR" dirty="0" err="1"/>
              <a:t>Driven</a:t>
            </a:r>
            <a:r>
              <a:rPr lang="pt-BR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4263811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3074" name="Picture 2" descr="Resultado de imagem para hexagonal architecture">
            <a:extLst>
              <a:ext uri="{FF2B5EF4-FFF2-40B4-BE49-F238E27FC236}">
                <a16:creationId xmlns:a16="http://schemas.microsoft.com/office/drawing/2014/main" id="{BA899021-F854-455D-9C3A-A18345A0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127" y="2832129"/>
            <a:ext cx="9997879" cy="510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Arquitetura Hexagonal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F2C84B1-5A80-4BA4-9FE5-EFC67DD4454C}"/>
              </a:ext>
            </a:extLst>
          </p:cNvPr>
          <p:cNvSpPr txBox="1"/>
          <p:nvPr/>
        </p:nvSpPr>
        <p:spPr>
          <a:xfrm>
            <a:off x="2632672" y="7927919"/>
            <a:ext cx="9274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https://gumtreeuk.github.io/presentations/gumtree-tech-talks/microengines-241116/index.html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57CB51B-87B5-49FC-A510-90DE8C0DBFFC}"/>
              </a:ext>
            </a:extLst>
          </p:cNvPr>
          <p:cNvSpPr txBox="1"/>
          <p:nvPr/>
        </p:nvSpPr>
        <p:spPr>
          <a:xfrm>
            <a:off x="5322658" y="2808511"/>
            <a:ext cx="241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Alistair</a:t>
            </a:r>
            <a:r>
              <a:rPr lang="pt-BR" dirty="0"/>
              <a:t> Cockburn - 2005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C8BAE66-A72C-4CCF-8447-AEBEE33AD595}"/>
              </a:ext>
            </a:extLst>
          </p:cNvPr>
          <p:cNvSpPr txBox="1"/>
          <p:nvPr/>
        </p:nvSpPr>
        <p:spPr>
          <a:xfrm>
            <a:off x="1005840" y="1803301"/>
            <a:ext cx="10181231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Ports and Adapters | Clean Architecture | Onion Architecture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874163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Domínio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53D77A1-E8B4-4A3A-AC72-5CD705223B38}"/>
              </a:ext>
            </a:extLst>
          </p:cNvPr>
          <p:cNvSpPr txBox="1"/>
          <p:nvPr/>
        </p:nvSpPr>
        <p:spPr>
          <a:xfrm>
            <a:off x="1005840" y="1985310"/>
            <a:ext cx="8006294" cy="1318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dirty="0"/>
              <a:t>Definir linguagem ubíqua (onipresente)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pt-BR" sz="2800" dirty="0"/>
              <a:t>terminologias utilizados no domínio do negócio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59939C3-4520-43C4-B698-B2010556C2B6}"/>
              </a:ext>
            </a:extLst>
          </p:cNvPr>
          <p:cNvSpPr/>
          <p:nvPr/>
        </p:nvSpPr>
        <p:spPr>
          <a:xfrm>
            <a:off x="2099899" y="4024353"/>
            <a:ext cx="2850777" cy="1318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Classes (</a:t>
            </a:r>
            <a:r>
              <a:rPr lang="en-US" dirty="0" err="1">
                <a:solidFill>
                  <a:schemeClr val="tx1"/>
                </a:solidFill>
              </a:rPr>
              <a:t>modelo</a:t>
            </a:r>
            <a:r>
              <a:rPr lang="en-US" dirty="0">
                <a:solidFill>
                  <a:schemeClr val="tx1"/>
                </a:solidFill>
              </a:rPr>
              <a:t> de dados)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C49DF88-A09E-43AB-B8F6-2C3CB83210A3}"/>
              </a:ext>
            </a:extLst>
          </p:cNvPr>
          <p:cNvSpPr/>
          <p:nvPr/>
        </p:nvSpPr>
        <p:spPr>
          <a:xfrm>
            <a:off x="5334648" y="4024352"/>
            <a:ext cx="2850777" cy="1318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Serviços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8ACDF29-D394-4238-AF23-B061E9E7D6E6}"/>
              </a:ext>
            </a:extLst>
          </p:cNvPr>
          <p:cNvSpPr/>
          <p:nvPr/>
        </p:nvSpPr>
        <p:spPr>
          <a:xfrm>
            <a:off x="8515609" y="4024351"/>
            <a:ext cx="3119717" cy="1276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Exceções</a:t>
            </a:r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B0C4CC6-3C2A-429E-A407-C71CD134C3F3}"/>
              </a:ext>
            </a:extLst>
          </p:cNvPr>
          <p:cNvCxnSpPr/>
          <p:nvPr/>
        </p:nvCxnSpPr>
        <p:spPr>
          <a:xfrm>
            <a:off x="3496236" y="3384173"/>
            <a:ext cx="0" cy="502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78441FD0-2DF5-4484-8C72-B595854BF0E6}"/>
              </a:ext>
            </a:extLst>
          </p:cNvPr>
          <p:cNvCxnSpPr/>
          <p:nvPr/>
        </p:nvCxnSpPr>
        <p:spPr>
          <a:xfrm>
            <a:off x="6714565" y="3402103"/>
            <a:ext cx="0" cy="502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3790D0DC-CF22-42AE-967A-2B3451DD86B7}"/>
              </a:ext>
            </a:extLst>
          </p:cNvPr>
          <p:cNvCxnSpPr/>
          <p:nvPr/>
        </p:nvCxnSpPr>
        <p:spPr>
          <a:xfrm>
            <a:off x="10134600" y="3433479"/>
            <a:ext cx="0" cy="5020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ipse 11">
            <a:extLst>
              <a:ext uri="{FF2B5EF4-FFF2-40B4-BE49-F238E27FC236}">
                <a16:creationId xmlns:a16="http://schemas.microsoft.com/office/drawing/2014/main" id="{C1C90841-6A14-4F5F-80C3-1BC14E93A6A6}"/>
              </a:ext>
            </a:extLst>
          </p:cNvPr>
          <p:cNvSpPr/>
          <p:nvPr/>
        </p:nvSpPr>
        <p:spPr>
          <a:xfrm>
            <a:off x="5478491" y="5825052"/>
            <a:ext cx="2563089" cy="24436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Descreve o comportamento do negócio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53BF067F-2F75-4EB6-AEF5-7AD5272FA701}"/>
              </a:ext>
            </a:extLst>
          </p:cNvPr>
          <p:cNvCxnSpPr>
            <a:stCxn id="12" idx="0"/>
            <a:endCxn id="6" idx="2"/>
          </p:cNvCxnSpPr>
          <p:nvPr/>
        </p:nvCxnSpPr>
        <p:spPr>
          <a:xfrm flipV="1">
            <a:off x="6760036" y="5342533"/>
            <a:ext cx="1" cy="4825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1326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Domínio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890A2E-1406-491A-B8B5-E1CF40E65728}"/>
              </a:ext>
            </a:extLst>
          </p:cNvPr>
          <p:cNvSpPr txBox="1"/>
          <p:nvPr/>
        </p:nvSpPr>
        <p:spPr>
          <a:xfrm>
            <a:off x="1413438" y="2617856"/>
            <a:ext cx="114807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3600" dirty="0"/>
              <a:t>O domínio deve ser agnóstico à tecnologia</a:t>
            </a:r>
          </a:p>
          <a:p>
            <a:endParaRPr lang="pt-BR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3600" dirty="0"/>
              <a:t>O domínio não deve depender das demais camadas do sistema.</a:t>
            </a:r>
          </a:p>
        </p:txBody>
      </p:sp>
    </p:spTree>
    <p:extLst>
      <p:ext uri="{BB962C8B-B14F-4D97-AF65-F5344CB8AC3E}">
        <p14:creationId xmlns:p14="http://schemas.microsoft.com/office/powerpoint/2010/main" val="28181952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Domínio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340B18-D28A-4DAA-9D84-EE51FB3C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1328" y="916360"/>
            <a:ext cx="9544050" cy="755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635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Aplicação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0CB5FE-FE25-4B51-8F4C-377165B7F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435" y="1857376"/>
            <a:ext cx="10625530" cy="6442112"/>
          </a:xfrm>
          <a:prstGeom prst="rect">
            <a:avLst/>
          </a:prstGeom>
        </p:spPr>
      </p:pic>
      <p:sp>
        <p:nvSpPr>
          <p:cNvPr id="2" name="Hexágono 1">
            <a:extLst>
              <a:ext uri="{FF2B5EF4-FFF2-40B4-BE49-F238E27FC236}">
                <a16:creationId xmlns:a16="http://schemas.microsoft.com/office/drawing/2014/main" id="{F3F8D592-F0A2-4F57-9A8D-2713B4F9A38F}"/>
              </a:ext>
            </a:extLst>
          </p:cNvPr>
          <p:cNvSpPr/>
          <p:nvPr/>
        </p:nvSpPr>
        <p:spPr>
          <a:xfrm>
            <a:off x="11378449" y="486834"/>
            <a:ext cx="2610817" cy="238605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DCC2D759-19CA-44DD-8A86-1C2949377D50}"/>
              </a:ext>
            </a:extLst>
          </p:cNvPr>
          <p:cNvSpPr/>
          <p:nvPr/>
        </p:nvSpPr>
        <p:spPr>
          <a:xfrm>
            <a:off x="11965615" y="1012240"/>
            <a:ext cx="1436487" cy="1309324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Domínio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B2C0125-3DFF-4EDE-A4F7-6780D5B22008}"/>
              </a:ext>
            </a:extLst>
          </p:cNvPr>
          <p:cNvSpPr txBox="1"/>
          <p:nvPr/>
        </p:nvSpPr>
        <p:spPr>
          <a:xfrm>
            <a:off x="12117475" y="575595"/>
            <a:ext cx="113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Aplicação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0895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Aplicação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C82652E-0C3B-4CE4-8F7F-177CFF655F55}"/>
              </a:ext>
            </a:extLst>
          </p:cNvPr>
          <p:cNvSpPr txBox="1"/>
          <p:nvPr/>
        </p:nvSpPr>
        <p:spPr>
          <a:xfrm>
            <a:off x="1413438" y="2617856"/>
            <a:ext cx="1148079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3600" dirty="0"/>
              <a:t>Assim como o domínio, a camada de aplicação também deve ser agnóstica à tecnologia.</a:t>
            </a:r>
          </a:p>
          <a:p>
            <a:endParaRPr lang="pt-BR" sz="3600" dirty="0"/>
          </a:p>
          <a:p>
            <a:pPr marL="571500" indent="-571500">
              <a:buFont typeface="Wingdings" panose="05000000000000000000" pitchFamily="2" charset="2"/>
              <a:buChar char="Ø"/>
            </a:pPr>
            <a:r>
              <a:rPr lang="pt-BR" sz="3600" dirty="0"/>
              <a:t>A única dependência da camada de Aplicação deve ser a camada de Domínio.</a:t>
            </a:r>
          </a:p>
        </p:txBody>
      </p:sp>
    </p:spTree>
    <p:extLst>
      <p:ext uri="{BB962C8B-B14F-4D97-AF65-F5344CB8AC3E}">
        <p14:creationId xmlns:p14="http://schemas.microsoft.com/office/powerpoint/2010/main" val="4113882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43E0805-6E92-496F-9C66-2B66C310F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979" y="2041431"/>
            <a:ext cx="6922259" cy="5381345"/>
          </a:xfrm>
          <a:prstGeom prst="rect">
            <a:avLst/>
          </a:prstGeom>
        </p:spPr>
      </p:pic>
      <p:sp>
        <p:nvSpPr>
          <p:cNvPr id="9" name="Hexágono 8">
            <a:extLst>
              <a:ext uri="{FF2B5EF4-FFF2-40B4-BE49-F238E27FC236}">
                <a16:creationId xmlns:a16="http://schemas.microsoft.com/office/drawing/2014/main" id="{820E0FD2-7B24-4187-9CD9-DE73BEEA0970}"/>
              </a:ext>
            </a:extLst>
          </p:cNvPr>
          <p:cNvSpPr/>
          <p:nvPr/>
        </p:nvSpPr>
        <p:spPr>
          <a:xfrm>
            <a:off x="9762733" y="4490584"/>
            <a:ext cx="3861828" cy="3452414"/>
          </a:xfrm>
          <a:prstGeom prst="hexago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Infraestrutura / Portas e Adaptadores</a:t>
            </a:r>
          </a:p>
        </p:txBody>
      </p:sp>
      <p:sp>
        <p:nvSpPr>
          <p:cNvPr id="6" name="Hexágono 5">
            <a:extLst>
              <a:ext uri="{FF2B5EF4-FFF2-40B4-BE49-F238E27FC236}">
                <a16:creationId xmlns:a16="http://schemas.microsoft.com/office/drawing/2014/main" id="{CA17AE0C-B8A8-444E-971B-CD250A2A4D8B}"/>
              </a:ext>
            </a:extLst>
          </p:cNvPr>
          <p:cNvSpPr/>
          <p:nvPr/>
        </p:nvSpPr>
        <p:spPr>
          <a:xfrm>
            <a:off x="10388238" y="5036723"/>
            <a:ext cx="2610817" cy="2386053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Hexágono 6">
            <a:extLst>
              <a:ext uri="{FF2B5EF4-FFF2-40B4-BE49-F238E27FC236}">
                <a16:creationId xmlns:a16="http://schemas.microsoft.com/office/drawing/2014/main" id="{2809ADAB-4FF6-4982-8392-CBB771CF31A8}"/>
              </a:ext>
            </a:extLst>
          </p:cNvPr>
          <p:cNvSpPr/>
          <p:nvPr/>
        </p:nvSpPr>
        <p:spPr>
          <a:xfrm>
            <a:off x="10975404" y="5562129"/>
            <a:ext cx="1436487" cy="1309324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Domínio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9D8890-93D6-41C1-9110-D18ADF07CD0A}"/>
              </a:ext>
            </a:extLst>
          </p:cNvPr>
          <p:cNvSpPr txBox="1"/>
          <p:nvPr/>
        </p:nvSpPr>
        <p:spPr>
          <a:xfrm>
            <a:off x="11127264" y="5125484"/>
            <a:ext cx="1132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Aplicação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0F8949D-57CF-4274-BFEF-EC1E58A6CAAC}"/>
              </a:ext>
            </a:extLst>
          </p:cNvPr>
          <p:cNvSpPr txBox="1"/>
          <p:nvPr/>
        </p:nvSpPr>
        <p:spPr>
          <a:xfrm>
            <a:off x="10837745" y="4578988"/>
            <a:ext cx="171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Infraestrutura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32407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Infraestrutura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6FD74C-6620-4A1A-B2B0-251CEE4CA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626" y="2892877"/>
            <a:ext cx="4495800" cy="33813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33C599D-2835-4AA6-A77F-72A2084D7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774" y="4073845"/>
            <a:ext cx="4353702" cy="145123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ADF1756-AA95-443F-A91D-DE1A7B8F2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7992" y="6274252"/>
            <a:ext cx="5403265" cy="2315685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623D602A-3C2A-4E24-BB48-532156023B89}"/>
              </a:ext>
            </a:extLst>
          </p:cNvPr>
          <p:cNvCxnSpPr>
            <a:cxnSpLocks/>
          </p:cNvCxnSpPr>
          <p:nvPr/>
        </p:nvCxnSpPr>
        <p:spPr>
          <a:xfrm flipV="1">
            <a:off x="6752350" y="2415496"/>
            <a:ext cx="1590424" cy="112984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8AC32913-77E4-463F-8A03-46D1C2555AAE}"/>
              </a:ext>
            </a:extLst>
          </p:cNvPr>
          <p:cNvCxnSpPr>
            <a:cxnSpLocks/>
          </p:cNvCxnSpPr>
          <p:nvPr/>
        </p:nvCxnSpPr>
        <p:spPr>
          <a:xfrm>
            <a:off x="6626426" y="4799462"/>
            <a:ext cx="14725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85F7E09B-DF97-4850-A75C-6E3A137906D8}"/>
              </a:ext>
            </a:extLst>
          </p:cNvPr>
          <p:cNvCxnSpPr>
            <a:cxnSpLocks/>
          </p:cNvCxnSpPr>
          <p:nvPr/>
        </p:nvCxnSpPr>
        <p:spPr>
          <a:xfrm>
            <a:off x="6752350" y="5815111"/>
            <a:ext cx="1590424" cy="15295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id="{3BE2066E-08D7-45F1-A086-3539B98230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03" y="1061070"/>
            <a:ext cx="7676244" cy="234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1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Gerenciamento de memória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6FB126-52F5-40E4-9609-BBFCFEB7B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86000"/>
            <a:ext cx="12669919" cy="515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9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E531853-6265-4A98-98CF-07BD21C46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448" y="725715"/>
            <a:ext cx="11258860" cy="865716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9849D58-EF78-45CF-8E47-0421DC35F23A}"/>
              </a:ext>
            </a:extLst>
          </p:cNvPr>
          <p:cNvSpPr/>
          <p:nvPr/>
        </p:nvSpPr>
        <p:spPr>
          <a:xfrm>
            <a:off x="2483577" y="4544523"/>
            <a:ext cx="10604226" cy="1492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5107C22-0180-42FF-9BC7-9927B5B6D4D2}"/>
              </a:ext>
            </a:extLst>
          </p:cNvPr>
          <p:cNvSpPr/>
          <p:nvPr/>
        </p:nvSpPr>
        <p:spPr>
          <a:xfrm>
            <a:off x="5646057" y="1402976"/>
            <a:ext cx="8092251" cy="23600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651EC0-4F4D-4F7F-9E4A-304BE171A89F}"/>
              </a:ext>
            </a:extLst>
          </p:cNvPr>
          <p:cNvSpPr txBox="1"/>
          <p:nvPr/>
        </p:nvSpPr>
        <p:spPr>
          <a:xfrm>
            <a:off x="11633378" y="4589222"/>
            <a:ext cx="162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Infraestrutura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CD7D67D-A9D3-44D0-A830-BBC00961DFEC}"/>
              </a:ext>
            </a:extLst>
          </p:cNvPr>
          <p:cNvSpPr txBox="1"/>
          <p:nvPr/>
        </p:nvSpPr>
        <p:spPr>
          <a:xfrm>
            <a:off x="5728788" y="1436748"/>
            <a:ext cx="67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Core</a:t>
            </a:r>
            <a:endParaRPr lang="pt-BR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Visão geral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2EC124A-6E2C-4681-81F3-371DF907EC5D}"/>
              </a:ext>
            </a:extLst>
          </p:cNvPr>
          <p:cNvSpPr/>
          <p:nvPr/>
        </p:nvSpPr>
        <p:spPr>
          <a:xfrm>
            <a:off x="2479448" y="6482175"/>
            <a:ext cx="10604226" cy="1492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1FB38EA-8112-4F55-86EA-44146CE69ADD}"/>
              </a:ext>
            </a:extLst>
          </p:cNvPr>
          <p:cNvSpPr txBox="1"/>
          <p:nvPr/>
        </p:nvSpPr>
        <p:spPr>
          <a:xfrm>
            <a:off x="10715441" y="7600362"/>
            <a:ext cx="257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Bibliotecas de terceiros</a:t>
            </a:r>
          </a:p>
        </p:txBody>
      </p:sp>
    </p:spTree>
    <p:extLst>
      <p:ext uri="{BB962C8B-B14F-4D97-AF65-F5344CB8AC3E}">
        <p14:creationId xmlns:p14="http://schemas.microsoft.com/office/powerpoint/2010/main" val="1148774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E531853-6265-4A98-98CF-07BD21C46A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795"/>
          <a:stretch/>
        </p:blipFill>
        <p:spPr>
          <a:xfrm>
            <a:off x="2479448" y="725715"/>
            <a:ext cx="11258860" cy="7462942"/>
          </a:xfrm>
          <a:prstGeom prst="rect">
            <a:avLst/>
          </a:prstGeom>
        </p:spPr>
      </p:pic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9849D58-EF78-45CF-8E47-0421DC35F23A}"/>
              </a:ext>
            </a:extLst>
          </p:cNvPr>
          <p:cNvSpPr/>
          <p:nvPr/>
        </p:nvSpPr>
        <p:spPr>
          <a:xfrm>
            <a:off x="2483577" y="4544523"/>
            <a:ext cx="10604226" cy="1492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5107C22-0180-42FF-9BC7-9927B5B6D4D2}"/>
              </a:ext>
            </a:extLst>
          </p:cNvPr>
          <p:cNvSpPr/>
          <p:nvPr/>
        </p:nvSpPr>
        <p:spPr>
          <a:xfrm>
            <a:off x="5646057" y="1402976"/>
            <a:ext cx="8092251" cy="23600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6651EC0-4F4D-4F7F-9E4A-304BE171A89F}"/>
              </a:ext>
            </a:extLst>
          </p:cNvPr>
          <p:cNvSpPr txBox="1"/>
          <p:nvPr/>
        </p:nvSpPr>
        <p:spPr>
          <a:xfrm>
            <a:off x="11633378" y="4589222"/>
            <a:ext cx="1620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Infraestrutura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CD7D67D-A9D3-44D0-A830-BBC00961DFEC}"/>
              </a:ext>
            </a:extLst>
          </p:cNvPr>
          <p:cNvSpPr txBox="1"/>
          <p:nvPr/>
        </p:nvSpPr>
        <p:spPr>
          <a:xfrm>
            <a:off x="5728788" y="1436748"/>
            <a:ext cx="67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Core</a:t>
            </a:r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2EC124A-6E2C-4681-81F3-371DF907EC5D}"/>
              </a:ext>
            </a:extLst>
          </p:cNvPr>
          <p:cNvSpPr/>
          <p:nvPr/>
        </p:nvSpPr>
        <p:spPr>
          <a:xfrm>
            <a:off x="2479448" y="6482175"/>
            <a:ext cx="10604226" cy="14924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1FB38EA-8112-4F55-86EA-44146CE69ADD}"/>
              </a:ext>
            </a:extLst>
          </p:cNvPr>
          <p:cNvSpPr txBox="1"/>
          <p:nvPr/>
        </p:nvSpPr>
        <p:spPr>
          <a:xfrm>
            <a:off x="10715441" y="7600362"/>
            <a:ext cx="2575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Bibliotecas de terceiros</a:t>
            </a:r>
          </a:p>
        </p:txBody>
      </p:sp>
      <p:pic>
        <p:nvPicPr>
          <p:cNvPr id="3074" name="Picture 2" descr="Resultado de imagem para engrenagem">
            <a:extLst>
              <a:ext uri="{FF2B5EF4-FFF2-40B4-BE49-F238E27FC236}">
                <a16:creationId xmlns:a16="http://schemas.microsoft.com/office/drawing/2014/main" id="{46432D15-8232-46FA-97DB-0C5152A01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2"/>
          <a:stretch/>
        </p:blipFill>
        <p:spPr bwMode="auto">
          <a:xfrm>
            <a:off x="1037779" y="1530927"/>
            <a:ext cx="3543671" cy="1933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8AB41052-2CF7-4C4E-8020-387887FECB81}"/>
              </a:ext>
            </a:extLst>
          </p:cNvPr>
          <p:cNvSpPr/>
          <p:nvPr/>
        </p:nvSpPr>
        <p:spPr>
          <a:xfrm>
            <a:off x="832513" y="1215580"/>
            <a:ext cx="4013807" cy="23600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CA3600F-81D7-4ADD-8235-6E039C62777E}"/>
              </a:ext>
            </a:extLst>
          </p:cNvPr>
          <p:cNvSpPr txBox="1"/>
          <p:nvPr/>
        </p:nvSpPr>
        <p:spPr>
          <a:xfrm>
            <a:off x="866582" y="1260326"/>
            <a:ext cx="2572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Web </a:t>
            </a:r>
            <a:r>
              <a:rPr lang="en-US" dirty="0" err="1"/>
              <a:t>Api</a:t>
            </a:r>
            <a:r>
              <a:rPr lang="en-US" dirty="0"/>
              <a:t> / Console App</a:t>
            </a:r>
            <a:endParaRPr lang="pt-BR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C9C4853-448B-4499-8245-7056757D26EA}"/>
              </a:ext>
            </a:extLst>
          </p:cNvPr>
          <p:cNvCxnSpPr/>
          <p:nvPr/>
        </p:nvCxnSpPr>
        <p:spPr>
          <a:xfrm>
            <a:off x="4846320" y="2593075"/>
            <a:ext cx="799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1EE57B9F-4749-43E3-AD06-DCA886B15003}"/>
              </a:ext>
            </a:extLst>
          </p:cNvPr>
          <p:cNvCxnSpPr/>
          <p:nvPr/>
        </p:nvCxnSpPr>
        <p:spPr>
          <a:xfrm>
            <a:off x="3642075" y="3575639"/>
            <a:ext cx="0" cy="968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0366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FBCDA0AE-C437-41F9-B003-88E59A39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Adaptadores</a:t>
            </a:r>
          </a:p>
        </p:txBody>
      </p:sp>
      <p:pic>
        <p:nvPicPr>
          <p:cNvPr id="6148" name="Picture 4" descr="Resultado de imagem para adaptador">
            <a:extLst>
              <a:ext uri="{FF2B5EF4-FFF2-40B4-BE49-F238E27FC236}">
                <a16:creationId xmlns:a16="http://schemas.microsoft.com/office/drawing/2014/main" id="{1661EFC6-6293-4FB8-ABC6-6E386546B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547" y="2937583"/>
            <a:ext cx="3835759" cy="383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9" name="Agrupar 38">
            <a:extLst>
              <a:ext uri="{FF2B5EF4-FFF2-40B4-BE49-F238E27FC236}">
                <a16:creationId xmlns:a16="http://schemas.microsoft.com/office/drawing/2014/main" id="{15F995CA-A817-42D4-8B1A-1D5B2DB6203C}"/>
              </a:ext>
            </a:extLst>
          </p:cNvPr>
          <p:cNvGrpSpPr/>
          <p:nvPr/>
        </p:nvGrpSpPr>
        <p:grpSpPr>
          <a:xfrm>
            <a:off x="5614737" y="1096278"/>
            <a:ext cx="8550442" cy="6951444"/>
            <a:chOff x="5614737" y="1096278"/>
            <a:chExt cx="8550442" cy="6951444"/>
          </a:xfrm>
        </p:grpSpPr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EBD5681F-A5E2-43F7-A6D0-0CB7788C13B0}"/>
                </a:ext>
              </a:extLst>
            </p:cNvPr>
            <p:cNvGrpSpPr/>
            <p:nvPr/>
          </p:nvGrpSpPr>
          <p:grpSpPr>
            <a:xfrm>
              <a:off x="5970675" y="1687322"/>
              <a:ext cx="7653885" cy="5769355"/>
              <a:chOff x="3866466" y="2408500"/>
              <a:chExt cx="6247890" cy="4709542"/>
            </a:xfrm>
          </p:grpSpPr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F3B7FED2-15CA-43F5-9DE5-21E3DEE68AE1}"/>
                  </a:ext>
                </a:extLst>
              </p:cNvPr>
              <p:cNvGrpSpPr/>
              <p:nvPr/>
            </p:nvGrpSpPr>
            <p:grpSpPr>
              <a:xfrm>
                <a:off x="4846320" y="2408500"/>
                <a:ext cx="5268036" cy="4709542"/>
                <a:chOff x="9762733" y="4490584"/>
                <a:chExt cx="3861828" cy="3452414"/>
              </a:xfrm>
            </p:grpSpPr>
            <p:sp>
              <p:nvSpPr>
                <p:cNvPr id="19" name="Hexágono 18">
                  <a:extLst>
                    <a:ext uri="{FF2B5EF4-FFF2-40B4-BE49-F238E27FC236}">
                      <a16:creationId xmlns:a16="http://schemas.microsoft.com/office/drawing/2014/main" id="{C176B5F3-6ADD-4F12-B08E-2DB4D0439A95}"/>
                    </a:ext>
                  </a:extLst>
                </p:cNvPr>
                <p:cNvSpPr/>
                <p:nvPr/>
              </p:nvSpPr>
              <p:spPr>
                <a:xfrm>
                  <a:off x="9762733" y="4490584"/>
                  <a:ext cx="3861828" cy="3452414"/>
                </a:xfrm>
                <a:prstGeom prst="hexagon">
                  <a:avLst/>
                </a:prstGeom>
                <a:solidFill>
                  <a:schemeClr val="accent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Hexágono 21">
                  <a:extLst>
                    <a:ext uri="{FF2B5EF4-FFF2-40B4-BE49-F238E27FC236}">
                      <a16:creationId xmlns:a16="http://schemas.microsoft.com/office/drawing/2014/main" id="{D4046277-64C4-436E-92AB-F1DF9B285531}"/>
                    </a:ext>
                  </a:extLst>
                </p:cNvPr>
                <p:cNvSpPr/>
                <p:nvPr/>
              </p:nvSpPr>
              <p:spPr>
                <a:xfrm>
                  <a:off x="10388238" y="5036723"/>
                  <a:ext cx="2610817" cy="2386053"/>
                </a:xfrm>
                <a:prstGeom prst="hexag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Hexágono 22">
                  <a:extLst>
                    <a:ext uri="{FF2B5EF4-FFF2-40B4-BE49-F238E27FC236}">
                      <a16:creationId xmlns:a16="http://schemas.microsoft.com/office/drawing/2014/main" id="{B5E8CF7C-6C32-4AA5-BFF8-92FFDACD52A2}"/>
                    </a:ext>
                  </a:extLst>
                </p:cNvPr>
                <p:cNvSpPr/>
                <p:nvPr/>
              </p:nvSpPr>
              <p:spPr>
                <a:xfrm>
                  <a:off x="10975404" y="5562129"/>
                  <a:ext cx="1436487" cy="1309324"/>
                </a:xfrm>
                <a:prstGeom prst="hexagon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" name="Conector reto 7">
                <a:extLst>
                  <a:ext uri="{FF2B5EF4-FFF2-40B4-BE49-F238E27FC236}">
                    <a16:creationId xmlns:a16="http://schemas.microsoft.com/office/drawing/2014/main" id="{E7E7FCCC-718A-4793-95C3-5E58C9C128E3}"/>
                  </a:ext>
                </a:extLst>
              </p:cNvPr>
              <p:cNvCxnSpPr>
                <a:stCxn id="19" idx="4"/>
                <a:endCxn id="22" idx="4"/>
              </p:cNvCxnSpPr>
              <p:nvPr/>
            </p:nvCxnSpPr>
            <p:spPr>
              <a:xfrm>
                <a:off x="6023706" y="2408501"/>
                <a:ext cx="489606" cy="74500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ctor reto 25">
                <a:extLst>
                  <a:ext uri="{FF2B5EF4-FFF2-40B4-BE49-F238E27FC236}">
                    <a16:creationId xmlns:a16="http://schemas.microsoft.com/office/drawing/2014/main" id="{213A925F-69F3-444C-8401-1F92C37A0479}"/>
                  </a:ext>
                </a:extLst>
              </p:cNvPr>
              <p:cNvCxnSpPr>
                <a:stCxn id="22" idx="3"/>
                <a:endCxn id="19" idx="3"/>
              </p:cNvCxnSpPr>
              <p:nvPr/>
            </p:nvCxnSpPr>
            <p:spPr>
              <a:xfrm flipH="1" flipV="1">
                <a:off x="4846320" y="4763271"/>
                <a:ext cx="853270" cy="1767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4A5D5C71-B309-4454-8280-3862372A8072}"/>
                  </a:ext>
                </a:extLst>
              </p:cNvPr>
              <p:cNvSpPr/>
              <p:nvPr/>
            </p:nvSpPr>
            <p:spPr>
              <a:xfrm>
                <a:off x="6691645" y="3661435"/>
                <a:ext cx="871865" cy="901930"/>
              </a:xfrm>
              <a:prstGeom prst="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8E72A836-7667-47C2-957A-DF8C6732C2D6}"/>
                  </a:ext>
                </a:extLst>
              </p:cNvPr>
              <p:cNvSpPr/>
              <p:nvPr/>
            </p:nvSpPr>
            <p:spPr>
              <a:xfrm>
                <a:off x="3866466" y="3077625"/>
                <a:ext cx="855253" cy="85525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1FB3AFF6-4961-4A76-8042-FEB152F0E20A}"/>
                  </a:ext>
                </a:extLst>
              </p:cNvPr>
              <p:cNvSpPr/>
              <p:nvPr/>
            </p:nvSpPr>
            <p:spPr>
              <a:xfrm rot="17815628">
                <a:off x="5123908" y="3711265"/>
                <a:ext cx="1187022" cy="51284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Elipse 30">
                <a:extLst>
                  <a:ext uri="{FF2B5EF4-FFF2-40B4-BE49-F238E27FC236}">
                    <a16:creationId xmlns:a16="http://schemas.microsoft.com/office/drawing/2014/main" id="{38D324D1-F233-49CC-BD7A-DBD58F917204}"/>
                  </a:ext>
                </a:extLst>
              </p:cNvPr>
              <p:cNvSpPr/>
              <p:nvPr/>
            </p:nvSpPr>
            <p:spPr>
              <a:xfrm>
                <a:off x="5410839" y="4062553"/>
                <a:ext cx="352199" cy="35219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2" name="Retângulo 31">
                <a:extLst>
                  <a:ext uri="{FF2B5EF4-FFF2-40B4-BE49-F238E27FC236}">
                    <a16:creationId xmlns:a16="http://schemas.microsoft.com/office/drawing/2014/main" id="{725C364F-A213-4ED9-BC92-162027B0B1BA}"/>
                  </a:ext>
                </a:extLst>
              </p:cNvPr>
              <p:cNvSpPr/>
              <p:nvPr/>
            </p:nvSpPr>
            <p:spPr>
              <a:xfrm rot="1655684">
                <a:off x="5692086" y="3549315"/>
                <a:ext cx="325898" cy="33713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" name="Seta: da Esquerda para a Direita 33">
                <a:extLst>
                  <a:ext uri="{FF2B5EF4-FFF2-40B4-BE49-F238E27FC236}">
                    <a16:creationId xmlns:a16="http://schemas.microsoft.com/office/drawing/2014/main" id="{B548D15F-73ED-425F-AC15-26D062AB2794}"/>
                  </a:ext>
                </a:extLst>
              </p:cNvPr>
              <p:cNvSpPr/>
              <p:nvPr/>
            </p:nvSpPr>
            <p:spPr>
              <a:xfrm rot="6969455">
                <a:off x="5633870" y="3916258"/>
                <a:ext cx="167098" cy="123696"/>
              </a:xfrm>
              <a:prstGeom prst="leftRightArrow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" name="Seta: da Esquerda para a Direita 35">
                <a:extLst>
                  <a:ext uri="{FF2B5EF4-FFF2-40B4-BE49-F238E27FC236}">
                    <a16:creationId xmlns:a16="http://schemas.microsoft.com/office/drawing/2014/main" id="{9B904A9F-0FB5-4DFE-9F78-90A7C8D89A97}"/>
                  </a:ext>
                </a:extLst>
              </p:cNvPr>
              <p:cNvSpPr/>
              <p:nvPr/>
            </p:nvSpPr>
            <p:spPr>
              <a:xfrm rot="12561877">
                <a:off x="5975266" y="3926410"/>
                <a:ext cx="713677" cy="123696"/>
              </a:xfrm>
              <a:prstGeom prst="left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" name="Seta: da Esquerda para a Direita 36">
                <a:extLst>
                  <a:ext uri="{FF2B5EF4-FFF2-40B4-BE49-F238E27FC236}">
                    <a16:creationId xmlns:a16="http://schemas.microsoft.com/office/drawing/2014/main" id="{66ABD0B4-752F-4DF3-9376-F0E639C9C1C6}"/>
                  </a:ext>
                </a:extLst>
              </p:cNvPr>
              <p:cNvSpPr/>
              <p:nvPr/>
            </p:nvSpPr>
            <p:spPr>
              <a:xfrm rot="12518792">
                <a:off x="4622720" y="3805802"/>
                <a:ext cx="774510" cy="229292"/>
              </a:xfrm>
              <a:prstGeom prst="left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FBDD978B-1AD5-4E2C-A031-8A57FB1A6430}"/>
                </a:ext>
              </a:extLst>
            </p:cNvPr>
            <p:cNvSpPr/>
            <p:nvPr/>
          </p:nvSpPr>
          <p:spPr>
            <a:xfrm>
              <a:off x="5614737" y="1096278"/>
              <a:ext cx="8550442" cy="695144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7268547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gileandart.com/wp-content/uploads/2010/07/Screen-shot-2010-07-16-at-09.50.35.png">
            <a:extLst>
              <a:ext uri="{FF2B5EF4-FFF2-40B4-BE49-F238E27FC236}">
                <a16:creationId xmlns:a16="http://schemas.microsoft.com/office/drawing/2014/main" id="{9CE9290A-7D19-4645-ABFD-33EB265FD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840" y="1850094"/>
            <a:ext cx="7650256" cy="576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Hexágono 9">
            <a:extLst>
              <a:ext uri="{FF2B5EF4-FFF2-40B4-BE49-F238E27FC236}">
                <a16:creationId xmlns:a16="http://schemas.microsoft.com/office/drawing/2014/main" id="{2D6F91F5-087B-48B8-9045-F8E659CF7C39}"/>
              </a:ext>
            </a:extLst>
          </p:cNvPr>
          <p:cNvSpPr/>
          <p:nvPr/>
        </p:nvSpPr>
        <p:spPr>
          <a:xfrm>
            <a:off x="8518606" y="4049117"/>
            <a:ext cx="1491811" cy="1343583"/>
          </a:xfrm>
          <a:prstGeom prst="hex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pt-BR" dirty="0" err="1"/>
              <a:t>Bounded</a:t>
            </a:r>
            <a:r>
              <a:rPr lang="pt-BR" dirty="0"/>
              <a:t> </a:t>
            </a:r>
            <a:r>
              <a:rPr lang="pt-BR" dirty="0" err="1"/>
              <a:t>Context</a:t>
            </a:r>
            <a:r>
              <a:rPr lang="pt-BR" dirty="0"/>
              <a:t> / </a:t>
            </a:r>
            <a:r>
              <a:rPr lang="pt-BR" dirty="0" err="1"/>
              <a:t>Context</a:t>
            </a:r>
            <a:r>
              <a:rPr lang="pt-BR" dirty="0"/>
              <a:t> </a:t>
            </a:r>
            <a:r>
              <a:rPr lang="pt-BR" dirty="0" err="1"/>
              <a:t>Mapping</a:t>
            </a:r>
            <a:endParaRPr lang="pt-BR" dirty="0"/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6FF283E-2865-4466-AC22-698C0C282D16}"/>
              </a:ext>
            </a:extLst>
          </p:cNvPr>
          <p:cNvSpPr txBox="1"/>
          <p:nvPr/>
        </p:nvSpPr>
        <p:spPr>
          <a:xfrm>
            <a:off x="1035629" y="7682181"/>
            <a:ext cx="7138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/>
              <a:t>http://www.agileandart.com/2010/07/16/ddd-introducao-a-domain-driven-design/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7DB63B3-DFA5-4BCB-8E96-747D474A89F1}"/>
              </a:ext>
            </a:extLst>
          </p:cNvPr>
          <p:cNvSpPr txBox="1"/>
          <p:nvPr/>
        </p:nvSpPr>
        <p:spPr>
          <a:xfrm>
            <a:off x="8992056" y="2019310"/>
            <a:ext cx="49377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Proteger o conhecimento do domínio contra corrupção por outros domínios, subdomínios técnicos, etc.</a:t>
            </a:r>
          </a:p>
          <a:p>
            <a:endParaRPr lang="pt-BR" dirty="0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68E4A44-2EC5-4952-A3AB-67D2A4398660}"/>
              </a:ext>
            </a:extLst>
          </p:cNvPr>
          <p:cNvGrpSpPr/>
          <p:nvPr/>
        </p:nvGrpSpPr>
        <p:grpSpPr>
          <a:xfrm>
            <a:off x="9230751" y="4118180"/>
            <a:ext cx="4498142" cy="3390615"/>
            <a:chOff x="3866466" y="2408500"/>
            <a:chExt cx="6247890" cy="4709542"/>
          </a:xfrm>
        </p:grpSpPr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F3DDEC29-4F3C-43D7-A3F5-6F9D31CC5B24}"/>
                </a:ext>
              </a:extLst>
            </p:cNvPr>
            <p:cNvGrpSpPr/>
            <p:nvPr/>
          </p:nvGrpSpPr>
          <p:grpSpPr>
            <a:xfrm>
              <a:off x="4846320" y="2408500"/>
              <a:ext cx="5268036" cy="4709542"/>
              <a:chOff x="9762733" y="4490584"/>
              <a:chExt cx="3861828" cy="3452414"/>
            </a:xfrm>
          </p:grpSpPr>
          <p:sp>
            <p:nvSpPr>
              <p:cNvPr id="23" name="Hexágono 22">
                <a:extLst>
                  <a:ext uri="{FF2B5EF4-FFF2-40B4-BE49-F238E27FC236}">
                    <a16:creationId xmlns:a16="http://schemas.microsoft.com/office/drawing/2014/main" id="{5E3F7372-8EFC-4ECA-B5F0-19EAC43AC6DC}"/>
                  </a:ext>
                </a:extLst>
              </p:cNvPr>
              <p:cNvSpPr/>
              <p:nvPr/>
            </p:nvSpPr>
            <p:spPr>
              <a:xfrm>
                <a:off x="9762733" y="4490584"/>
                <a:ext cx="3861828" cy="3452414"/>
              </a:xfrm>
              <a:prstGeom prst="hexagon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Hexágono 23">
                <a:extLst>
                  <a:ext uri="{FF2B5EF4-FFF2-40B4-BE49-F238E27FC236}">
                    <a16:creationId xmlns:a16="http://schemas.microsoft.com/office/drawing/2014/main" id="{F24A01E6-3111-48A9-B7A4-CDA54F2AFAB4}"/>
                  </a:ext>
                </a:extLst>
              </p:cNvPr>
              <p:cNvSpPr/>
              <p:nvPr/>
            </p:nvSpPr>
            <p:spPr>
              <a:xfrm>
                <a:off x="10388238" y="5036723"/>
                <a:ext cx="2610817" cy="2386053"/>
              </a:xfrm>
              <a:prstGeom prst="hex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Hexágono 24">
                <a:extLst>
                  <a:ext uri="{FF2B5EF4-FFF2-40B4-BE49-F238E27FC236}">
                    <a16:creationId xmlns:a16="http://schemas.microsoft.com/office/drawing/2014/main" id="{6EA2AA8A-0C20-438A-93F2-B0749D26BEEE}"/>
                  </a:ext>
                </a:extLst>
              </p:cNvPr>
              <p:cNvSpPr/>
              <p:nvPr/>
            </p:nvSpPr>
            <p:spPr>
              <a:xfrm>
                <a:off x="10975404" y="5562129"/>
                <a:ext cx="1436487" cy="1309324"/>
              </a:xfrm>
              <a:prstGeom prst="hexagon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4AFBD1AE-766F-4E36-B2C2-A2268045C00F}"/>
                </a:ext>
              </a:extLst>
            </p:cNvPr>
            <p:cNvCxnSpPr>
              <a:stCxn id="23" idx="4"/>
              <a:endCxn id="24" idx="4"/>
            </p:cNvCxnSpPr>
            <p:nvPr/>
          </p:nvCxnSpPr>
          <p:spPr>
            <a:xfrm>
              <a:off x="6023706" y="2408501"/>
              <a:ext cx="489606" cy="7450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831A3397-7D8F-4E05-B55A-B63A7E176ADB}"/>
                </a:ext>
              </a:extLst>
            </p:cNvPr>
            <p:cNvCxnSpPr>
              <a:stCxn id="24" idx="3"/>
              <a:endCxn id="23" idx="3"/>
            </p:cNvCxnSpPr>
            <p:nvPr/>
          </p:nvCxnSpPr>
          <p:spPr>
            <a:xfrm flipH="1" flipV="1">
              <a:off x="4846320" y="4763271"/>
              <a:ext cx="853270" cy="176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9C3EF5D0-4A7A-470A-A9E3-AE4695F40A48}"/>
                </a:ext>
              </a:extLst>
            </p:cNvPr>
            <p:cNvSpPr/>
            <p:nvPr/>
          </p:nvSpPr>
          <p:spPr>
            <a:xfrm>
              <a:off x="6691645" y="3661435"/>
              <a:ext cx="871865" cy="9019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633DB3A8-1CD2-4C84-8A60-CBD37F912EBD}"/>
                </a:ext>
              </a:extLst>
            </p:cNvPr>
            <p:cNvSpPr/>
            <p:nvPr/>
          </p:nvSpPr>
          <p:spPr>
            <a:xfrm>
              <a:off x="3866466" y="3077625"/>
              <a:ext cx="855253" cy="855253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D4B2E15-D897-4F8D-8CF7-63A16D716975}"/>
                </a:ext>
              </a:extLst>
            </p:cNvPr>
            <p:cNvSpPr/>
            <p:nvPr/>
          </p:nvSpPr>
          <p:spPr>
            <a:xfrm rot="17815628">
              <a:off x="5123908" y="3711265"/>
              <a:ext cx="1187022" cy="5128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26910A3-F27D-4DBB-BDDB-A5801D77EF3B}"/>
                </a:ext>
              </a:extLst>
            </p:cNvPr>
            <p:cNvSpPr/>
            <p:nvPr/>
          </p:nvSpPr>
          <p:spPr>
            <a:xfrm>
              <a:off x="5410839" y="4062553"/>
              <a:ext cx="352199" cy="35219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C99D04B5-750B-4284-B6B2-E90A763B4036}"/>
                </a:ext>
              </a:extLst>
            </p:cNvPr>
            <p:cNvSpPr/>
            <p:nvPr/>
          </p:nvSpPr>
          <p:spPr>
            <a:xfrm rot="1655684">
              <a:off x="5692086" y="3549315"/>
              <a:ext cx="325898" cy="3371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a Esquerda para a Direita 19">
              <a:extLst>
                <a:ext uri="{FF2B5EF4-FFF2-40B4-BE49-F238E27FC236}">
                  <a16:creationId xmlns:a16="http://schemas.microsoft.com/office/drawing/2014/main" id="{82CAC63C-3820-4848-9F3B-1F74BECD8073}"/>
                </a:ext>
              </a:extLst>
            </p:cNvPr>
            <p:cNvSpPr/>
            <p:nvPr/>
          </p:nvSpPr>
          <p:spPr>
            <a:xfrm rot="6969455">
              <a:off x="5633870" y="3916258"/>
              <a:ext cx="167098" cy="123696"/>
            </a:xfrm>
            <a:prstGeom prst="leftRightArrow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Seta: da Esquerda para a Direita 20">
              <a:extLst>
                <a:ext uri="{FF2B5EF4-FFF2-40B4-BE49-F238E27FC236}">
                  <a16:creationId xmlns:a16="http://schemas.microsoft.com/office/drawing/2014/main" id="{88EA3391-DFFE-4D29-AB71-48F32EEB67CB}"/>
                </a:ext>
              </a:extLst>
            </p:cNvPr>
            <p:cNvSpPr/>
            <p:nvPr/>
          </p:nvSpPr>
          <p:spPr>
            <a:xfrm rot="12561877">
              <a:off x="5975266" y="3926410"/>
              <a:ext cx="713677" cy="123696"/>
            </a:xfrm>
            <a:prstGeom prst="left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Seta: da Esquerda para a Direita 21">
              <a:extLst>
                <a:ext uri="{FF2B5EF4-FFF2-40B4-BE49-F238E27FC236}">
                  <a16:creationId xmlns:a16="http://schemas.microsoft.com/office/drawing/2014/main" id="{2604160F-54E9-44E9-BAC8-8272BA228D27}"/>
                </a:ext>
              </a:extLst>
            </p:cNvPr>
            <p:cNvSpPr/>
            <p:nvPr/>
          </p:nvSpPr>
          <p:spPr>
            <a:xfrm rot="12518792">
              <a:off x="4622720" y="3805802"/>
              <a:ext cx="774510" cy="229292"/>
            </a:xfrm>
            <a:prstGeom prst="leftRightArrow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88374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40" name="Título 1">
            <a:extLst>
              <a:ext uri="{FF2B5EF4-FFF2-40B4-BE49-F238E27FC236}">
                <a16:creationId xmlns:a16="http://schemas.microsoft.com/office/drawing/2014/main" id="{FBCDA0AE-C437-41F9-B003-88E59A398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dirty="0"/>
              <a:t>Adaptadores / </a:t>
            </a:r>
            <a:r>
              <a:rPr lang="pt-BR" dirty="0" err="1"/>
              <a:t>Context</a:t>
            </a:r>
            <a:r>
              <a:rPr lang="pt-BR" dirty="0"/>
              <a:t> </a:t>
            </a:r>
            <a:r>
              <a:rPr lang="pt-BR" dirty="0" err="1"/>
              <a:t>Mapping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67AB1F0-2B6C-4D24-9882-2FD01B9F0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07" y="1896980"/>
            <a:ext cx="11674053" cy="64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268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7EC7227-7AE2-447E-BD29-E27570937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388" y="2046514"/>
            <a:ext cx="4387623" cy="438762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D885F0A-B429-45AD-8612-629EBE5814AF}"/>
              </a:ext>
            </a:extLst>
          </p:cNvPr>
          <p:cNvSpPr txBox="1"/>
          <p:nvPr/>
        </p:nvSpPr>
        <p:spPr>
          <a:xfrm>
            <a:off x="3786074" y="6937829"/>
            <a:ext cx="76106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https://goo.gl/forms/CUCHBQPGTE1S2wgC3</a:t>
            </a:r>
          </a:p>
        </p:txBody>
      </p:sp>
    </p:spTree>
    <p:extLst>
      <p:ext uri="{BB962C8B-B14F-4D97-AF65-F5344CB8AC3E}">
        <p14:creationId xmlns:p14="http://schemas.microsoft.com/office/powerpoint/2010/main" val="34080802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3691C4-264D-45FB-A726-9C37056D8188}"/>
              </a:ext>
            </a:extLst>
          </p:cNvPr>
          <p:cNvSpPr/>
          <p:nvPr/>
        </p:nvSpPr>
        <p:spPr>
          <a:xfrm>
            <a:off x="0" y="2308040"/>
            <a:ext cx="5531784" cy="4762500"/>
          </a:xfrm>
          <a:prstGeom prst="rect">
            <a:avLst/>
          </a:prstGeom>
          <a:solidFill>
            <a:srgbClr val="D3C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89AEE5D-31EF-42A2-BD9F-A53F7E0CFF72}"/>
              </a:ext>
            </a:extLst>
          </p:cNvPr>
          <p:cNvSpPr/>
          <p:nvPr/>
        </p:nvSpPr>
        <p:spPr>
          <a:xfrm>
            <a:off x="12675534" y="2308040"/>
            <a:ext cx="1954866" cy="4762500"/>
          </a:xfrm>
          <a:prstGeom prst="rect">
            <a:avLst/>
          </a:prstGeom>
          <a:solidFill>
            <a:srgbClr val="D3C6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BE11E3C-E998-41F9-BA56-C4BD8003732F}"/>
              </a:ext>
            </a:extLst>
          </p:cNvPr>
          <p:cNvSpPr txBox="1"/>
          <p:nvPr/>
        </p:nvSpPr>
        <p:spPr>
          <a:xfrm>
            <a:off x="591671" y="478661"/>
            <a:ext cx="96216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>
                <a:solidFill>
                  <a:srgbClr val="303943"/>
                </a:solidFill>
              </a:rPr>
              <a:t>Princípios e boas práticas</a:t>
            </a:r>
          </a:p>
        </p:txBody>
      </p:sp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474A98C-2336-4AE7-86D4-55C722789C62}"/>
              </a:ext>
            </a:extLst>
          </p:cNvPr>
          <p:cNvSpPr/>
          <p:nvPr/>
        </p:nvSpPr>
        <p:spPr>
          <a:xfrm>
            <a:off x="5531784" y="2308040"/>
            <a:ext cx="7143750" cy="4762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0B2BAF6-6D6A-43DA-8835-377C9CB1F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237" y="1967742"/>
            <a:ext cx="11011354" cy="550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383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Princípios e boas práticas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09AEF6-D6DA-46A2-8F04-10F650A79F18}"/>
              </a:ext>
            </a:extLst>
          </p:cNvPr>
          <p:cNvSpPr txBox="1"/>
          <p:nvPr/>
        </p:nvSpPr>
        <p:spPr>
          <a:xfrm>
            <a:off x="2615609" y="2796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DF5E718-B708-4A9E-A8FA-3A822C345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0" r="21555" b="24520"/>
          <a:stretch/>
        </p:blipFill>
        <p:spPr>
          <a:xfrm>
            <a:off x="1005840" y="1971208"/>
            <a:ext cx="8107012" cy="529501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9E28106-5927-40B9-AFA2-771C4A458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52"/>
          <a:stretch/>
        </p:blipFill>
        <p:spPr>
          <a:xfrm>
            <a:off x="2471226" y="7006856"/>
            <a:ext cx="10334625" cy="165031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40C6117-0443-4035-B79D-F9BD62149278}"/>
              </a:ext>
            </a:extLst>
          </p:cNvPr>
          <p:cNvSpPr/>
          <p:nvPr/>
        </p:nvSpPr>
        <p:spPr>
          <a:xfrm>
            <a:off x="2328529" y="7006856"/>
            <a:ext cx="10579174" cy="1552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5C9FB5A-BC3E-4431-B3E4-B44F2D9B3DB1}"/>
              </a:ext>
            </a:extLst>
          </p:cNvPr>
          <p:cNvSpPr/>
          <p:nvPr/>
        </p:nvSpPr>
        <p:spPr>
          <a:xfrm>
            <a:off x="7315200" y="1881963"/>
            <a:ext cx="3062177" cy="152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8451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Princípios e boas práticas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309AEF6-D6DA-46A2-8F04-10F650A79F18}"/>
              </a:ext>
            </a:extLst>
          </p:cNvPr>
          <p:cNvSpPr txBox="1"/>
          <p:nvPr/>
        </p:nvSpPr>
        <p:spPr>
          <a:xfrm>
            <a:off x="2615609" y="27963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DF5E718-B708-4A9E-A8FA-3A822C345B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0" r="21555" b="24520"/>
          <a:stretch/>
        </p:blipFill>
        <p:spPr>
          <a:xfrm>
            <a:off x="1005840" y="1971208"/>
            <a:ext cx="8107012" cy="529501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5C9FB5A-BC3E-4431-B3E4-B44F2D9B3DB1}"/>
              </a:ext>
            </a:extLst>
          </p:cNvPr>
          <p:cNvSpPr/>
          <p:nvPr/>
        </p:nvSpPr>
        <p:spPr>
          <a:xfrm>
            <a:off x="7315200" y="1881963"/>
            <a:ext cx="3062177" cy="1520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E1C2175-E499-47E8-B390-CD7297098A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630" y="2463138"/>
            <a:ext cx="6701930" cy="2372484"/>
          </a:xfrm>
          <a:prstGeom prst="rect">
            <a:avLst/>
          </a:prstGeom>
        </p:spPr>
      </p:pic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F2F0BDF-36EE-4B9A-AA9D-55BAB5B16597}"/>
              </a:ext>
            </a:extLst>
          </p:cNvPr>
          <p:cNvCxnSpPr/>
          <p:nvPr/>
        </p:nvCxnSpPr>
        <p:spPr>
          <a:xfrm flipH="1">
            <a:off x="4846320" y="3649380"/>
            <a:ext cx="178839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Imagem relacionada">
            <a:extLst>
              <a:ext uri="{FF2B5EF4-FFF2-40B4-BE49-F238E27FC236}">
                <a16:creationId xmlns:a16="http://schemas.microsoft.com/office/drawing/2014/main" id="{A6D04D2F-0511-45FB-B8AF-CCB3FC335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319" y="3774104"/>
            <a:ext cx="1591571" cy="1595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5F6B18D-14D3-4CA2-85D4-EB6AE90A80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052"/>
          <a:stretch/>
        </p:blipFill>
        <p:spPr>
          <a:xfrm>
            <a:off x="2471226" y="7006856"/>
            <a:ext cx="10334625" cy="1650310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2CF83FE1-A998-454F-BE33-D14607F497A0}"/>
              </a:ext>
            </a:extLst>
          </p:cNvPr>
          <p:cNvSpPr/>
          <p:nvPr/>
        </p:nvSpPr>
        <p:spPr>
          <a:xfrm>
            <a:off x="2328529" y="7006856"/>
            <a:ext cx="10579174" cy="1552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72" name="Picture 4" descr="Imagem relacionada">
            <a:extLst>
              <a:ext uri="{FF2B5EF4-FFF2-40B4-BE49-F238E27FC236}">
                <a16:creationId xmlns:a16="http://schemas.microsoft.com/office/drawing/2014/main" id="{327B9ED6-DB1D-46C5-8E29-1E404849A2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69"/>
          <a:stretch/>
        </p:blipFill>
        <p:spPr bwMode="auto">
          <a:xfrm>
            <a:off x="12374476" y="6298328"/>
            <a:ext cx="1351848" cy="122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91672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Princípios e boas práticas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AABDCA2-FED0-40DF-8E92-1CC45B84D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2126660"/>
            <a:ext cx="8839200" cy="5400675"/>
          </a:xfrm>
          <a:prstGeom prst="rect">
            <a:avLst/>
          </a:prstGeom>
        </p:spPr>
      </p:pic>
      <p:pic>
        <p:nvPicPr>
          <p:cNvPr id="10242" name="Picture 2" descr="Imagem relacionada">
            <a:extLst>
              <a:ext uri="{FF2B5EF4-FFF2-40B4-BE49-F238E27FC236}">
                <a16:creationId xmlns:a16="http://schemas.microsoft.com/office/drawing/2014/main" id="{B0905990-4DA8-4611-964D-E29EC6DF4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30" y="2126660"/>
            <a:ext cx="379095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320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Gerenciamento de memória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AC27FA-E005-446B-8700-F37F04AAA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810" y="2286000"/>
            <a:ext cx="12493744" cy="52416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A0AD21D-6153-4A0C-9461-E9EE6CB3D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9810" y="4924053"/>
            <a:ext cx="3391369" cy="1872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AFF71A3-2452-43BC-972B-23772B32B5CD}"/>
              </a:ext>
            </a:extLst>
          </p:cNvPr>
          <p:cNvSpPr/>
          <p:nvPr/>
        </p:nvSpPr>
        <p:spPr>
          <a:xfrm>
            <a:off x="1178370" y="4848045"/>
            <a:ext cx="3600666" cy="194800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7A600AF-996F-4EC4-BBE1-343E5DE53BFA}"/>
              </a:ext>
            </a:extLst>
          </p:cNvPr>
          <p:cNvSpPr/>
          <p:nvPr/>
        </p:nvSpPr>
        <p:spPr>
          <a:xfrm>
            <a:off x="1984077" y="2977031"/>
            <a:ext cx="3381555" cy="42177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9CF02D98-F864-4CC8-8653-2F861C75CCD8}"/>
              </a:ext>
            </a:extLst>
          </p:cNvPr>
          <p:cNvCxnSpPr>
            <a:endCxn id="5" idx="1"/>
          </p:cNvCxnSpPr>
          <p:nvPr/>
        </p:nvCxnSpPr>
        <p:spPr>
          <a:xfrm rot="5400000">
            <a:off x="257460" y="4095432"/>
            <a:ext cx="2647528" cy="805707"/>
          </a:xfrm>
          <a:prstGeom prst="bentConnector4">
            <a:avLst>
              <a:gd name="adj1" fmla="val 977"/>
              <a:gd name="adj2" fmla="val 128373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68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Princípios e boas práticas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AABDCA2-FED0-40DF-8E92-1CC45B84D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0" y="2126660"/>
            <a:ext cx="8839200" cy="5400675"/>
          </a:xfrm>
          <a:prstGeom prst="rect">
            <a:avLst/>
          </a:prstGeom>
        </p:spPr>
      </p:pic>
      <p:pic>
        <p:nvPicPr>
          <p:cNvPr id="10242" name="Picture 2" descr="Imagem relacionada">
            <a:extLst>
              <a:ext uri="{FF2B5EF4-FFF2-40B4-BE49-F238E27FC236}">
                <a16:creationId xmlns:a16="http://schemas.microsoft.com/office/drawing/2014/main" id="{B0905990-4DA8-4611-964D-E29EC6DF4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30" y="2126660"/>
            <a:ext cx="379095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77251A2-113C-450D-9F46-7C4E7773C4B1}"/>
              </a:ext>
            </a:extLst>
          </p:cNvPr>
          <p:cNvSpPr/>
          <p:nvPr/>
        </p:nvSpPr>
        <p:spPr>
          <a:xfrm>
            <a:off x="4846321" y="6103088"/>
            <a:ext cx="8839200" cy="1073889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708D78E-212A-4FFA-BA45-0E1E236C53C4}"/>
              </a:ext>
            </a:extLst>
          </p:cNvPr>
          <p:cNvSpPr/>
          <p:nvPr/>
        </p:nvSpPr>
        <p:spPr>
          <a:xfrm>
            <a:off x="5316278" y="4572001"/>
            <a:ext cx="5039833" cy="41467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11871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621D441-44BD-4CEF-9042-9F4217DB1250}"/>
              </a:ext>
            </a:extLst>
          </p:cNvPr>
          <p:cNvSpPr/>
          <p:nvPr/>
        </p:nvSpPr>
        <p:spPr>
          <a:xfrm>
            <a:off x="2265529" y="2620371"/>
            <a:ext cx="1070056" cy="47089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Princípios e boas práticas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1E3BA92-A31B-4466-BECF-53514329A8D9}"/>
              </a:ext>
            </a:extLst>
          </p:cNvPr>
          <p:cNvSpPr txBox="1"/>
          <p:nvPr/>
        </p:nvSpPr>
        <p:spPr>
          <a:xfrm>
            <a:off x="2364646" y="2620371"/>
            <a:ext cx="84616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S</a:t>
            </a:r>
          </a:p>
          <a:p>
            <a:pPr algn="ctr"/>
            <a:r>
              <a:rPr lang="en-US" sz="6000" dirty="0"/>
              <a:t>O</a:t>
            </a:r>
          </a:p>
          <a:p>
            <a:pPr algn="ctr"/>
            <a:r>
              <a:rPr lang="en-US" sz="6000" dirty="0"/>
              <a:t>L</a:t>
            </a:r>
          </a:p>
          <a:p>
            <a:pPr algn="ctr"/>
            <a:r>
              <a:rPr lang="en-US" sz="6000" dirty="0"/>
              <a:t>I</a:t>
            </a:r>
          </a:p>
          <a:p>
            <a:pPr algn="ctr"/>
            <a:r>
              <a:rPr lang="en-US" sz="6000" dirty="0"/>
              <a:t>D</a:t>
            </a:r>
            <a:endParaRPr lang="pt-BR" sz="6000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DE15697-8A50-488F-8C1F-7089EC310A62}"/>
              </a:ext>
            </a:extLst>
          </p:cNvPr>
          <p:cNvSpPr txBox="1"/>
          <p:nvPr/>
        </p:nvSpPr>
        <p:spPr>
          <a:xfrm>
            <a:off x="3417474" y="2866030"/>
            <a:ext cx="68033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Single Responsibility Principle (SRP)</a:t>
            </a:r>
            <a:endParaRPr lang="pt-BR" sz="36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E2E440E-5816-4C05-A76A-011F4D9041BF}"/>
              </a:ext>
            </a:extLst>
          </p:cNvPr>
          <p:cNvSpPr txBox="1"/>
          <p:nvPr/>
        </p:nvSpPr>
        <p:spPr>
          <a:xfrm>
            <a:off x="3417474" y="3757969"/>
            <a:ext cx="5535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Open/Closed Principle (OCP)</a:t>
            </a:r>
            <a:endParaRPr lang="pt-BR" sz="36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A7CCFDC-2588-4500-8326-2116D33D3A2F}"/>
              </a:ext>
            </a:extLst>
          </p:cNvPr>
          <p:cNvSpPr txBox="1"/>
          <p:nvPr/>
        </p:nvSpPr>
        <p:spPr>
          <a:xfrm>
            <a:off x="3417472" y="4679694"/>
            <a:ext cx="64417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Liskov</a:t>
            </a:r>
            <a:r>
              <a:rPr lang="en-US" sz="3600" dirty="0"/>
              <a:t> Substitution Principle (LSP)</a:t>
            </a:r>
            <a:endParaRPr lang="pt-BR" sz="3600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F1E38C5-47F5-425C-8F7D-27B90C68D013}"/>
              </a:ext>
            </a:extLst>
          </p:cNvPr>
          <p:cNvSpPr txBox="1"/>
          <p:nvPr/>
        </p:nvSpPr>
        <p:spPr>
          <a:xfrm>
            <a:off x="3403825" y="5606647"/>
            <a:ext cx="6854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Interface Segregation Principle (ISP)</a:t>
            </a:r>
            <a:endParaRPr lang="pt-BR" sz="36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A09C9CE-26DF-4793-A336-7F0322E16132}"/>
              </a:ext>
            </a:extLst>
          </p:cNvPr>
          <p:cNvSpPr txBox="1"/>
          <p:nvPr/>
        </p:nvSpPr>
        <p:spPr>
          <a:xfrm>
            <a:off x="3417474" y="6507007"/>
            <a:ext cx="7094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Dependency Inversion Principle (DIP)</a:t>
            </a:r>
            <a:endParaRPr lang="pt-BR" sz="36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D63F8C-C904-49D2-BD97-02083096788E}"/>
              </a:ext>
            </a:extLst>
          </p:cNvPr>
          <p:cNvSpPr txBox="1"/>
          <p:nvPr/>
        </p:nvSpPr>
        <p:spPr>
          <a:xfrm>
            <a:off x="3159294" y="7943608"/>
            <a:ext cx="7319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Robert C. Martin (Uncle Bob) – Design Principles and Design Patterns – 2000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58247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en-US" dirty="0"/>
              <a:t>Single Responsibility Principle (SRP)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17DA22F-6D86-47D0-A28D-6762085CBE5E}"/>
              </a:ext>
            </a:extLst>
          </p:cNvPr>
          <p:cNvSpPr txBox="1"/>
          <p:nvPr/>
        </p:nvSpPr>
        <p:spPr>
          <a:xfrm>
            <a:off x="1586724" y="2511187"/>
            <a:ext cx="12197516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Uma classe deve ter uma única responsabilidade;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Uma classe deve ter apenas uma razão para mudança;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A mudança em uma classe deve afetar apenas um ator (Clean </a:t>
            </a:r>
            <a:r>
              <a:rPr lang="pt-BR" sz="3200" dirty="0" err="1"/>
              <a:t>Architecture</a:t>
            </a:r>
            <a:r>
              <a:rPr lang="pt-BR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43449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en-US" dirty="0"/>
              <a:t>Single Responsibility Principle (SRP)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4FFD62-2D7E-468F-84D2-52DD16EEE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3599383"/>
            <a:ext cx="9953625" cy="260032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BC9591B-528F-431D-B534-8D70A602248F}"/>
              </a:ext>
            </a:extLst>
          </p:cNvPr>
          <p:cNvSpPr txBox="1"/>
          <p:nvPr/>
        </p:nvSpPr>
        <p:spPr>
          <a:xfrm>
            <a:off x="3070746" y="6921447"/>
            <a:ext cx="880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Eduardo Pires - http://www.eduardopires.net.br/2013/05/single-responsibility-principle-srp/</a:t>
            </a:r>
          </a:p>
        </p:txBody>
      </p:sp>
    </p:spTree>
    <p:extLst>
      <p:ext uri="{BB962C8B-B14F-4D97-AF65-F5344CB8AC3E}">
        <p14:creationId xmlns:p14="http://schemas.microsoft.com/office/powerpoint/2010/main" val="1886533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en-US" dirty="0"/>
              <a:t>Single Responsibility Principle (SRP)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18B0C26-0079-45D1-8BE8-68950F0E6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2365683"/>
            <a:ext cx="9972675" cy="446722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3990095-ADA7-4AF5-BF9E-7B55A3F2AC22}"/>
              </a:ext>
            </a:extLst>
          </p:cNvPr>
          <p:cNvSpPr txBox="1"/>
          <p:nvPr/>
        </p:nvSpPr>
        <p:spPr>
          <a:xfrm>
            <a:off x="3084394" y="7238047"/>
            <a:ext cx="8809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Eduardo Pires - http://www.eduardopires.net.br/2013/05/single-responsibility-principle-srp/</a:t>
            </a:r>
          </a:p>
        </p:txBody>
      </p:sp>
    </p:spTree>
    <p:extLst>
      <p:ext uri="{BB962C8B-B14F-4D97-AF65-F5344CB8AC3E}">
        <p14:creationId xmlns:p14="http://schemas.microsoft.com/office/powerpoint/2010/main" val="35535018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en-US" dirty="0"/>
              <a:t>Open/Closed Principle (OCP)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11C7B30-6841-4C97-8458-E88778327E6A}"/>
              </a:ext>
            </a:extLst>
          </p:cNvPr>
          <p:cNvSpPr txBox="1"/>
          <p:nvPr/>
        </p:nvSpPr>
        <p:spPr>
          <a:xfrm>
            <a:off x="3642075" y="7851700"/>
            <a:ext cx="815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Eduardo Pires - http://www.eduardopires.net.br/2013/05/open-closed-principle-ocp/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F4CC166-C721-4F55-A2C9-6A6BD49DAE01}"/>
              </a:ext>
            </a:extLst>
          </p:cNvPr>
          <p:cNvSpPr txBox="1"/>
          <p:nvPr/>
        </p:nvSpPr>
        <p:spPr>
          <a:xfrm>
            <a:off x="1586724" y="2511187"/>
            <a:ext cx="12197516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Fechado para modificações porém aberto para extensibilidade;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3200" dirty="0"/>
              <a:t>Você deve ser capaz de estender o comportamento das classes sem precisar modificá-las.</a:t>
            </a:r>
          </a:p>
        </p:txBody>
      </p:sp>
    </p:spTree>
    <p:extLst>
      <p:ext uri="{BB962C8B-B14F-4D97-AF65-F5344CB8AC3E}">
        <p14:creationId xmlns:p14="http://schemas.microsoft.com/office/powerpoint/2010/main" val="24384278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en-US" dirty="0"/>
              <a:t>Open/Closed Principle (OCP)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83EC908-2D8E-4106-A377-A5C8B220B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387" y="2254251"/>
            <a:ext cx="9953625" cy="50673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11C7B30-6841-4C97-8458-E88778327E6A}"/>
              </a:ext>
            </a:extLst>
          </p:cNvPr>
          <p:cNvSpPr txBox="1"/>
          <p:nvPr/>
        </p:nvSpPr>
        <p:spPr>
          <a:xfrm>
            <a:off x="3642075" y="7851700"/>
            <a:ext cx="815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Eduardo Pires - http://www.eduardopires.net.br/2013/05/open-closed-principle-ocp/</a:t>
            </a:r>
          </a:p>
        </p:txBody>
      </p:sp>
    </p:spTree>
    <p:extLst>
      <p:ext uri="{BB962C8B-B14F-4D97-AF65-F5344CB8AC3E}">
        <p14:creationId xmlns:p14="http://schemas.microsoft.com/office/powerpoint/2010/main" val="25352168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en-US" dirty="0"/>
              <a:t>Open/Closed Principle (OCP)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E4120EF-68C9-4C56-A974-5C1A6ADC2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940" y="1877750"/>
            <a:ext cx="6448884" cy="591512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AE6FA2F-17F5-418E-8CE6-C1E92AE12F6E}"/>
              </a:ext>
            </a:extLst>
          </p:cNvPr>
          <p:cNvSpPr txBox="1"/>
          <p:nvPr/>
        </p:nvSpPr>
        <p:spPr>
          <a:xfrm>
            <a:off x="3235781" y="7969201"/>
            <a:ext cx="815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Eduardo Pires - http://www.eduardopires.net.br/2013/05/open-closed-principle-ocp/</a:t>
            </a:r>
          </a:p>
        </p:txBody>
      </p:sp>
    </p:spTree>
    <p:extLst>
      <p:ext uri="{BB962C8B-B14F-4D97-AF65-F5344CB8AC3E}">
        <p14:creationId xmlns:p14="http://schemas.microsoft.com/office/powerpoint/2010/main" val="17338234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dirty="0" err="1"/>
              <a:t>Liskov</a:t>
            </a:r>
            <a:r>
              <a:rPr lang="pt-BR" dirty="0"/>
              <a:t> </a:t>
            </a:r>
            <a:r>
              <a:rPr lang="pt-BR" dirty="0" err="1"/>
              <a:t>Substitution</a:t>
            </a:r>
            <a:r>
              <a:rPr lang="pt-BR" dirty="0"/>
              <a:t> </a:t>
            </a:r>
            <a:r>
              <a:rPr lang="pt-BR" dirty="0" err="1"/>
              <a:t>Principle</a:t>
            </a:r>
            <a:r>
              <a:rPr lang="pt-BR" dirty="0"/>
              <a:t> (LSP)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B1C75A2-5EE5-4753-8C37-5EF942DE2439}"/>
              </a:ext>
            </a:extLst>
          </p:cNvPr>
          <p:cNvSpPr txBox="1"/>
          <p:nvPr/>
        </p:nvSpPr>
        <p:spPr>
          <a:xfrm>
            <a:off x="1586724" y="2511187"/>
            <a:ext cx="11719843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/>
              <a:t>Se </a:t>
            </a:r>
            <a:r>
              <a:rPr lang="pt-BR" sz="3200" i="1" dirty="0"/>
              <a:t>q(x)</a:t>
            </a:r>
            <a:r>
              <a:rPr lang="pt-BR" sz="3200" dirty="0"/>
              <a:t> é uma propriedade demonstrável dos objetos </a:t>
            </a:r>
            <a:r>
              <a:rPr lang="pt-BR" sz="3200" i="1" dirty="0"/>
              <a:t>x</a:t>
            </a:r>
            <a:r>
              <a:rPr lang="pt-BR" sz="3200" dirty="0"/>
              <a:t> de tipo </a:t>
            </a:r>
            <a:r>
              <a:rPr lang="pt-BR" sz="3200" i="1" dirty="0"/>
              <a:t>T</a:t>
            </a:r>
            <a:r>
              <a:rPr lang="pt-BR" sz="3200" dirty="0"/>
              <a:t>. Então </a:t>
            </a:r>
            <a:r>
              <a:rPr lang="pt-BR" sz="3200" i="1" dirty="0"/>
              <a:t>q(y)</a:t>
            </a:r>
            <a:r>
              <a:rPr lang="pt-BR" sz="3200" dirty="0"/>
              <a:t> deve ser verdadeiro para objetos </a:t>
            </a:r>
            <a:r>
              <a:rPr lang="pt-BR" sz="3200" i="1" dirty="0"/>
              <a:t>y</a:t>
            </a:r>
            <a:r>
              <a:rPr lang="pt-BR" sz="3200" dirty="0"/>
              <a:t> de tipo </a:t>
            </a:r>
            <a:r>
              <a:rPr lang="pt-BR" sz="3200" i="1" dirty="0"/>
              <a:t>S</a:t>
            </a:r>
            <a:r>
              <a:rPr lang="pt-BR" sz="3200" dirty="0"/>
              <a:t> onde </a:t>
            </a:r>
            <a:r>
              <a:rPr lang="pt-BR" sz="3200" i="1" dirty="0"/>
              <a:t>S</a:t>
            </a:r>
            <a:r>
              <a:rPr lang="pt-BR" sz="3200" dirty="0"/>
              <a:t> é um subtipo de </a:t>
            </a:r>
            <a:r>
              <a:rPr lang="pt-BR" sz="3200" i="1" dirty="0"/>
              <a:t>T</a:t>
            </a:r>
            <a:r>
              <a:rPr lang="pt-BR" sz="3200" dirty="0"/>
              <a:t>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E095A8D-C809-4A6A-BF4F-516E8D51EE03}"/>
              </a:ext>
            </a:extLst>
          </p:cNvPr>
          <p:cNvSpPr txBox="1"/>
          <p:nvPr/>
        </p:nvSpPr>
        <p:spPr>
          <a:xfrm>
            <a:off x="9661249" y="4909342"/>
            <a:ext cx="2726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Barbara </a:t>
            </a:r>
            <a:r>
              <a:rPr lang="en-US" sz="2400" dirty="0" err="1"/>
              <a:t>Liskov</a:t>
            </a:r>
            <a:r>
              <a:rPr lang="en-US" sz="2400" dirty="0"/>
              <a:t>, 1993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4981914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dirty="0" err="1"/>
              <a:t>Liskov</a:t>
            </a:r>
            <a:r>
              <a:rPr lang="pt-BR" dirty="0"/>
              <a:t> </a:t>
            </a:r>
            <a:r>
              <a:rPr lang="pt-BR" dirty="0" err="1"/>
              <a:t>Substitution</a:t>
            </a:r>
            <a:r>
              <a:rPr lang="pt-BR" dirty="0"/>
              <a:t> </a:t>
            </a:r>
            <a:r>
              <a:rPr lang="pt-BR" dirty="0" err="1"/>
              <a:t>Principle</a:t>
            </a:r>
            <a:r>
              <a:rPr lang="pt-BR" dirty="0"/>
              <a:t> (LSP)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B1C75A2-5EE5-4753-8C37-5EF942DE2439}"/>
              </a:ext>
            </a:extLst>
          </p:cNvPr>
          <p:cNvSpPr txBox="1"/>
          <p:nvPr/>
        </p:nvSpPr>
        <p:spPr>
          <a:xfrm>
            <a:off x="1586724" y="2511187"/>
            <a:ext cx="11719843" cy="22320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/>
              <a:t>Se </a:t>
            </a:r>
            <a:r>
              <a:rPr lang="pt-BR" sz="3200" i="1" dirty="0"/>
              <a:t>q(x)</a:t>
            </a:r>
            <a:r>
              <a:rPr lang="pt-BR" sz="3200" dirty="0"/>
              <a:t> é uma propriedade demonstrável dos objetos </a:t>
            </a:r>
            <a:r>
              <a:rPr lang="pt-BR" sz="3200" i="1" dirty="0"/>
              <a:t>x</a:t>
            </a:r>
            <a:r>
              <a:rPr lang="pt-BR" sz="3200" dirty="0"/>
              <a:t> de tipo </a:t>
            </a:r>
            <a:r>
              <a:rPr lang="pt-BR" sz="3200" i="1" dirty="0"/>
              <a:t>T</a:t>
            </a:r>
            <a:r>
              <a:rPr lang="pt-BR" sz="3200" dirty="0"/>
              <a:t>. Então </a:t>
            </a:r>
            <a:r>
              <a:rPr lang="pt-BR" sz="3200" i="1" dirty="0"/>
              <a:t>q(y)</a:t>
            </a:r>
            <a:r>
              <a:rPr lang="pt-BR" sz="3200" dirty="0"/>
              <a:t> deve ser verdadeiro para objetos </a:t>
            </a:r>
            <a:r>
              <a:rPr lang="pt-BR" sz="3200" i="1" dirty="0"/>
              <a:t>y</a:t>
            </a:r>
            <a:r>
              <a:rPr lang="pt-BR" sz="3200" dirty="0"/>
              <a:t> de tipo </a:t>
            </a:r>
            <a:r>
              <a:rPr lang="pt-BR" sz="3200" i="1" dirty="0"/>
              <a:t>S</a:t>
            </a:r>
            <a:r>
              <a:rPr lang="pt-BR" sz="3200" dirty="0"/>
              <a:t> onde </a:t>
            </a:r>
            <a:r>
              <a:rPr lang="pt-BR" sz="3200" i="1" dirty="0"/>
              <a:t>S</a:t>
            </a:r>
            <a:r>
              <a:rPr lang="pt-BR" sz="3200" dirty="0"/>
              <a:t> é um subtipo de </a:t>
            </a:r>
            <a:r>
              <a:rPr lang="pt-BR" sz="3200" i="1" dirty="0"/>
              <a:t>T</a:t>
            </a:r>
            <a:r>
              <a:rPr lang="pt-BR" sz="3200" dirty="0"/>
              <a:t>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E095A8D-C809-4A6A-BF4F-516E8D51EE03}"/>
              </a:ext>
            </a:extLst>
          </p:cNvPr>
          <p:cNvSpPr txBox="1"/>
          <p:nvPr/>
        </p:nvSpPr>
        <p:spPr>
          <a:xfrm>
            <a:off x="9661249" y="4909342"/>
            <a:ext cx="2726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Barbara </a:t>
            </a:r>
            <a:r>
              <a:rPr lang="en-US" sz="2400" dirty="0" err="1"/>
              <a:t>Liskov</a:t>
            </a:r>
            <a:r>
              <a:rPr lang="en-US" sz="2400" dirty="0"/>
              <a:t>, 1993</a:t>
            </a:r>
            <a:endParaRPr lang="pt-BR" sz="2400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F9D362E-ADFA-48FF-B1ED-3141F8A9BBD4}"/>
              </a:ext>
            </a:extLst>
          </p:cNvPr>
          <p:cNvSpPr txBox="1"/>
          <p:nvPr/>
        </p:nvSpPr>
        <p:spPr>
          <a:xfrm>
            <a:off x="1586724" y="5630316"/>
            <a:ext cx="11719843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/>
              <a:t>Classes derivadas devem ser substituíveis por suas classes bases e garantir o comportamento esperado na classe base.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7AE7CB8-0F1E-470A-BF33-1DC16CDF94B6}"/>
              </a:ext>
            </a:extLst>
          </p:cNvPr>
          <p:cNvSpPr txBox="1"/>
          <p:nvPr/>
        </p:nvSpPr>
        <p:spPr>
          <a:xfrm>
            <a:off x="10162732" y="7289808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Uncle Bob, 2000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41917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err="1"/>
              <a:t>Gerenciamento</a:t>
            </a:r>
            <a:r>
              <a:rPr lang="en-US" dirty="0"/>
              <a:t> de </a:t>
            </a:r>
            <a:r>
              <a:rPr lang="en-US" dirty="0" err="1"/>
              <a:t>memória</a:t>
            </a:r>
            <a:endParaRPr lang="pt-BR" dirty="0"/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E986EA4-0A57-473E-9D2D-F827D7F31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01" y="2254251"/>
            <a:ext cx="7076363" cy="30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008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49AADF-A162-4011-B24C-968277505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415239"/>
            <a:ext cx="10153081" cy="4736187"/>
          </a:xfrm>
          <a:prstGeom prst="rect">
            <a:avLst/>
          </a:prstGeom>
        </p:spPr>
      </p:pic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dirty="0" err="1"/>
              <a:t>Liskov</a:t>
            </a:r>
            <a:r>
              <a:rPr lang="pt-BR" dirty="0"/>
              <a:t> </a:t>
            </a:r>
            <a:r>
              <a:rPr lang="pt-BR" dirty="0" err="1"/>
              <a:t>Substitution</a:t>
            </a:r>
            <a:r>
              <a:rPr lang="pt-BR" dirty="0"/>
              <a:t> </a:t>
            </a:r>
            <a:r>
              <a:rPr lang="pt-BR" dirty="0" err="1"/>
              <a:t>Principle</a:t>
            </a:r>
            <a:r>
              <a:rPr lang="pt-BR" dirty="0"/>
              <a:t> (LSP)</a:t>
            </a:r>
          </a:p>
        </p:txBody>
      </p:sp>
    </p:spTree>
    <p:extLst>
      <p:ext uri="{BB962C8B-B14F-4D97-AF65-F5344CB8AC3E}">
        <p14:creationId xmlns:p14="http://schemas.microsoft.com/office/powerpoint/2010/main" val="22574048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en-US" dirty="0" err="1"/>
              <a:t>Liskov</a:t>
            </a:r>
            <a:r>
              <a:rPr lang="en-US" dirty="0"/>
              <a:t> Substitution Principle </a:t>
            </a:r>
            <a:r>
              <a:rPr lang="pt-BR" dirty="0"/>
              <a:t>(LSP)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C1F3D5C-4BE6-45C2-863C-AF34D72C9DD1}"/>
              </a:ext>
            </a:extLst>
          </p:cNvPr>
          <p:cNvSpPr/>
          <p:nvPr/>
        </p:nvSpPr>
        <p:spPr>
          <a:xfrm>
            <a:off x="1005840" y="6004857"/>
            <a:ext cx="1546291" cy="8999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FFB16B3-5721-4E54-A887-3AA07BE76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2239228"/>
            <a:ext cx="5637639" cy="286571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C8A3622-446B-4BB2-8B95-A2B5055F935C}"/>
              </a:ext>
            </a:extLst>
          </p:cNvPr>
          <p:cNvSpPr/>
          <p:nvPr/>
        </p:nvSpPr>
        <p:spPr>
          <a:xfrm>
            <a:off x="3642075" y="5578189"/>
            <a:ext cx="1546291" cy="8999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B727B1ED-246B-4732-9D38-3094E5EF10E0}"/>
              </a:ext>
            </a:extLst>
          </p:cNvPr>
          <p:cNvSpPr/>
          <p:nvPr/>
        </p:nvSpPr>
        <p:spPr>
          <a:xfrm>
            <a:off x="5188366" y="5578189"/>
            <a:ext cx="1546291" cy="8999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C1193BCE-4AA5-4AD3-B500-C7BEBA815885}"/>
              </a:ext>
            </a:extLst>
          </p:cNvPr>
          <p:cNvSpPr/>
          <p:nvPr/>
        </p:nvSpPr>
        <p:spPr>
          <a:xfrm>
            <a:off x="3642075" y="6478104"/>
            <a:ext cx="1546291" cy="8999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BBDF3C7-5B1B-4C28-BFA2-B15E8DE2B2D4}"/>
              </a:ext>
            </a:extLst>
          </p:cNvPr>
          <p:cNvSpPr/>
          <p:nvPr/>
        </p:nvSpPr>
        <p:spPr>
          <a:xfrm>
            <a:off x="5188366" y="6478104"/>
            <a:ext cx="1546291" cy="8999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16CC27AC-FFA7-4ECC-91A6-B520F6CBAE36}"/>
              </a:ext>
            </a:extLst>
          </p:cNvPr>
          <p:cNvSpPr/>
          <p:nvPr/>
        </p:nvSpPr>
        <p:spPr>
          <a:xfrm>
            <a:off x="2823209" y="6231766"/>
            <a:ext cx="641445" cy="49528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1A2C36A-BB2E-419B-9221-E96EF66FA3D7}"/>
              </a:ext>
            </a:extLst>
          </p:cNvPr>
          <p:cNvSpPr/>
          <p:nvPr/>
        </p:nvSpPr>
        <p:spPr>
          <a:xfrm>
            <a:off x="7845027" y="6019283"/>
            <a:ext cx="871841" cy="8718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F025D30-42DB-4AAB-8D10-313AD6B8B8A9}"/>
              </a:ext>
            </a:extLst>
          </p:cNvPr>
          <p:cNvGrpSpPr/>
          <p:nvPr/>
        </p:nvGrpSpPr>
        <p:grpSpPr>
          <a:xfrm>
            <a:off x="9827238" y="4710634"/>
            <a:ext cx="3483148" cy="3488360"/>
            <a:chOff x="9811747" y="4761500"/>
            <a:chExt cx="3483148" cy="3488360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A8239247-605F-49C6-9D5E-2446E8AC129B}"/>
                </a:ext>
              </a:extLst>
            </p:cNvPr>
            <p:cNvSpPr/>
            <p:nvPr/>
          </p:nvSpPr>
          <p:spPr>
            <a:xfrm>
              <a:off x="9811747" y="4762496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59DD343C-B00C-4AF9-87DF-52A4CD9780BE}"/>
                </a:ext>
              </a:extLst>
            </p:cNvPr>
            <p:cNvSpPr/>
            <p:nvPr/>
          </p:nvSpPr>
          <p:spPr>
            <a:xfrm>
              <a:off x="10683588" y="4762496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56A53A0D-80BC-41B6-B1F9-2B152EB26C7D}"/>
                </a:ext>
              </a:extLst>
            </p:cNvPr>
            <p:cNvSpPr/>
            <p:nvPr/>
          </p:nvSpPr>
          <p:spPr>
            <a:xfrm>
              <a:off x="9811747" y="5634337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E1C36F9F-90AD-4EFD-991B-CC8E8D453AFA}"/>
                </a:ext>
              </a:extLst>
            </p:cNvPr>
            <p:cNvSpPr/>
            <p:nvPr/>
          </p:nvSpPr>
          <p:spPr>
            <a:xfrm>
              <a:off x="10683588" y="5634337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80E512C0-0117-4A82-87CB-CBC7F9C8EB4D}"/>
                </a:ext>
              </a:extLst>
            </p:cNvPr>
            <p:cNvSpPr/>
            <p:nvPr/>
          </p:nvSpPr>
          <p:spPr>
            <a:xfrm>
              <a:off x="11555429" y="4761500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09C185CD-2A09-45CC-8FAE-66F8CBC6ED76}"/>
                </a:ext>
              </a:extLst>
            </p:cNvPr>
            <p:cNvSpPr/>
            <p:nvPr/>
          </p:nvSpPr>
          <p:spPr>
            <a:xfrm>
              <a:off x="12423054" y="4761500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58091B90-CAFA-4736-A164-4956747EC287}"/>
                </a:ext>
              </a:extLst>
            </p:cNvPr>
            <p:cNvSpPr/>
            <p:nvPr/>
          </p:nvSpPr>
          <p:spPr>
            <a:xfrm>
              <a:off x="11555429" y="5633341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85316C00-8B10-4B6D-BD13-45DB7F2F9C9E}"/>
                </a:ext>
              </a:extLst>
            </p:cNvPr>
            <p:cNvSpPr/>
            <p:nvPr/>
          </p:nvSpPr>
          <p:spPr>
            <a:xfrm>
              <a:off x="12423054" y="5633341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ABD9307F-049C-4BAC-BFB2-5CCC8B69C4BD}"/>
                </a:ext>
              </a:extLst>
            </p:cNvPr>
            <p:cNvSpPr/>
            <p:nvPr/>
          </p:nvSpPr>
          <p:spPr>
            <a:xfrm>
              <a:off x="9811747" y="6506178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F2857F76-B665-4D26-8C4A-485A504F33CE}"/>
                </a:ext>
              </a:extLst>
            </p:cNvPr>
            <p:cNvSpPr/>
            <p:nvPr/>
          </p:nvSpPr>
          <p:spPr>
            <a:xfrm>
              <a:off x="10683588" y="6506178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FDB3F27A-0DB6-4016-8C2C-AE980BB7A8EE}"/>
                </a:ext>
              </a:extLst>
            </p:cNvPr>
            <p:cNvSpPr/>
            <p:nvPr/>
          </p:nvSpPr>
          <p:spPr>
            <a:xfrm>
              <a:off x="9811747" y="7378019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>
              <a:extLst>
                <a:ext uri="{FF2B5EF4-FFF2-40B4-BE49-F238E27FC236}">
                  <a16:creationId xmlns:a16="http://schemas.microsoft.com/office/drawing/2014/main" id="{DFD5FC8E-49CE-47E3-BEEA-047C09F26CF3}"/>
                </a:ext>
              </a:extLst>
            </p:cNvPr>
            <p:cNvSpPr/>
            <p:nvPr/>
          </p:nvSpPr>
          <p:spPr>
            <a:xfrm>
              <a:off x="10683588" y="7378019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FB37A5B1-D8B7-41D2-B9F4-E6DE6DC0A1E0}"/>
                </a:ext>
              </a:extLst>
            </p:cNvPr>
            <p:cNvSpPr/>
            <p:nvPr/>
          </p:nvSpPr>
          <p:spPr>
            <a:xfrm>
              <a:off x="11555429" y="6505182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FD669236-F538-4A6D-BF99-9BADCC2B9902}"/>
                </a:ext>
              </a:extLst>
            </p:cNvPr>
            <p:cNvSpPr/>
            <p:nvPr/>
          </p:nvSpPr>
          <p:spPr>
            <a:xfrm>
              <a:off x="12423054" y="6505182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>
              <a:extLst>
                <a:ext uri="{FF2B5EF4-FFF2-40B4-BE49-F238E27FC236}">
                  <a16:creationId xmlns:a16="http://schemas.microsoft.com/office/drawing/2014/main" id="{6347971E-874F-4290-B15F-D1055DB20366}"/>
                </a:ext>
              </a:extLst>
            </p:cNvPr>
            <p:cNvSpPr/>
            <p:nvPr/>
          </p:nvSpPr>
          <p:spPr>
            <a:xfrm>
              <a:off x="11555429" y="7377023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Retângulo 30">
              <a:extLst>
                <a:ext uri="{FF2B5EF4-FFF2-40B4-BE49-F238E27FC236}">
                  <a16:creationId xmlns:a16="http://schemas.microsoft.com/office/drawing/2014/main" id="{491A5644-B31C-44E4-9C37-A9B80254EDEE}"/>
                </a:ext>
              </a:extLst>
            </p:cNvPr>
            <p:cNvSpPr/>
            <p:nvPr/>
          </p:nvSpPr>
          <p:spPr>
            <a:xfrm>
              <a:off x="12423054" y="7377023"/>
              <a:ext cx="871841" cy="87184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Seta: para a Direita 31">
            <a:extLst>
              <a:ext uri="{FF2B5EF4-FFF2-40B4-BE49-F238E27FC236}">
                <a16:creationId xmlns:a16="http://schemas.microsoft.com/office/drawing/2014/main" id="{D3EE2711-7128-4803-A39A-D574B17660A9}"/>
              </a:ext>
            </a:extLst>
          </p:cNvPr>
          <p:cNvSpPr/>
          <p:nvPr/>
        </p:nvSpPr>
        <p:spPr>
          <a:xfrm>
            <a:off x="8943048" y="6206675"/>
            <a:ext cx="641445" cy="495282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7F5D7197-CB1B-49DE-955C-B7A41851C9EE}"/>
              </a:ext>
            </a:extLst>
          </p:cNvPr>
          <p:cNvCxnSpPr/>
          <p:nvPr/>
        </p:nvCxnSpPr>
        <p:spPr>
          <a:xfrm>
            <a:off x="11570920" y="4710634"/>
            <a:ext cx="0" cy="348736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A831B08-DF30-46E0-A504-A2D4BBC0AE1C}"/>
              </a:ext>
            </a:extLst>
          </p:cNvPr>
          <p:cNvCxnSpPr>
            <a:cxnSpLocks/>
          </p:cNvCxnSpPr>
          <p:nvPr/>
        </p:nvCxnSpPr>
        <p:spPr>
          <a:xfrm flipH="1" flipV="1">
            <a:off x="9827237" y="6453320"/>
            <a:ext cx="3483149" cy="2478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9550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dirty="0"/>
              <a:t>Interface </a:t>
            </a:r>
            <a:r>
              <a:rPr lang="en-US" dirty="0"/>
              <a:t>Segregation Principle </a:t>
            </a:r>
            <a:r>
              <a:rPr lang="pt-BR" dirty="0"/>
              <a:t>(ISP)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B1C75A2-5EE5-4753-8C37-5EF942DE2439}"/>
              </a:ext>
            </a:extLst>
          </p:cNvPr>
          <p:cNvSpPr txBox="1"/>
          <p:nvPr/>
        </p:nvSpPr>
        <p:spPr>
          <a:xfrm>
            <a:off x="1586724" y="2511187"/>
            <a:ext cx="11719843" cy="1493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3200" dirty="0"/>
              <a:t>Construa interfaces com granularidade fina que sejam específicas para o cliente.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7AE7CB8-0F1E-470A-BF33-1DC16CDF94B6}"/>
              </a:ext>
            </a:extLst>
          </p:cNvPr>
          <p:cNvSpPr txBox="1"/>
          <p:nvPr/>
        </p:nvSpPr>
        <p:spPr>
          <a:xfrm>
            <a:off x="10162732" y="5359410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Uncle Bob, 2000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5415428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dirty="0"/>
              <a:t>Interface </a:t>
            </a:r>
            <a:r>
              <a:rPr lang="en-US" dirty="0"/>
              <a:t>Segregation Principle </a:t>
            </a:r>
            <a:r>
              <a:rPr lang="pt-BR" dirty="0"/>
              <a:t>(ISP)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E5949B-DC3E-48D1-A4E6-D4DAAF50A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7154" y="2964769"/>
            <a:ext cx="866775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3801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dirty="0"/>
              <a:t>Interface </a:t>
            </a:r>
            <a:r>
              <a:rPr lang="en-US" dirty="0"/>
              <a:t>Segregation Principle </a:t>
            </a:r>
            <a:r>
              <a:rPr lang="pt-BR" dirty="0"/>
              <a:t>(ISP)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A0B3F7C-6830-4A6D-8EAF-C3772AD14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440" y="1809523"/>
            <a:ext cx="6038850" cy="671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75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dirty="0"/>
              <a:t>Interface </a:t>
            </a:r>
            <a:r>
              <a:rPr lang="en-US" dirty="0"/>
              <a:t>Segregation Principle </a:t>
            </a:r>
            <a:r>
              <a:rPr lang="pt-BR" dirty="0"/>
              <a:t>(ISP)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190FB0-291F-4013-9D46-7C02880FBC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564" y="1814059"/>
            <a:ext cx="5753100" cy="6677025"/>
          </a:xfrm>
          <a:prstGeom prst="rect">
            <a:avLst/>
          </a:prstGeom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1DE90E86-1A43-405E-949D-B0A6071C1267}"/>
              </a:ext>
            </a:extLst>
          </p:cNvPr>
          <p:cNvSpPr/>
          <p:nvPr/>
        </p:nvSpPr>
        <p:spPr>
          <a:xfrm rot="10800000">
            <a:off x="7141028" y="2830285"/>
            <a:ext cx="1219200" cy="75474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64C5D183-E6B6-4A18-9D0E-9AAD00CDD080}"/>
              </a:ext>
            </a:extLst>
          </p:cNvPr>
          <p:cNvSpPr/>
          <p:nvPr/>
        </p:nvSpPr>
        <p:spPr>
          <a:xfrm rot="10800000">
            <a:off x="7141028" y="4240553"/>
            <a:ext cx="1219200" cy="75474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796311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dirty="0"/>
              <a:t>Interface </a:t>
            </a:r>
            <a:r>
              <a:rPr lang="en-US" dirty="0"/>
              <a:t>Segregation Principle </a:t>
            </a:r>
            <a:r>
              <a:rPr lang="pt-BR" dirty="0"/>
              <a:t>(ISP)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6ABD43C-ADC8-4FE7-9C01-2276228A0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323" y="2254251"/>
            <a:ext cx="78867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303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dirty="0"/>
              <a:t>Interface </a:t>
            </a:r>
            <a:r>
              <a:rPr lang="en-US" dirty="0"/>
              <a:t>Segregation Principle </a:t>
            </a:r>
            <a:r>
              <a:rPr lang="pt-BR" dirty="0"/>
              <a:t>(ISP)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CBB3909-C2D8-4046-B29C-359474E6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571" y="1925865"/>
            <a:ext cx="89916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827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dirty="0"/>
              <a:t>Interface </a:t>
            </a:r>
            <a:r>
              <a:rPr lang="en-US" dirty="0"/>
              <a:t>Segregation Principle </a:t>
            </a:r>
            <a:r>
              <a:rPr lang="pt-BR" dirty="0"/>
              <a:t>(ISP)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44BA0B-7553-4BBB-95AC-1BEDB8C41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105" y="2496003"/>
            <a:ext cx="78009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591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Data 4">
            <a:extLst>
              <a:ext uri="{FF2B5EF4-FFF2-40B4-BE49-F238E27FC236}">
                <a16:creationId xmlns:a16="http://schemas.microsoft.com/office/drawing/2014/main" id="{4DA7F7DF-79FC-4782-8BBB-8E272F0DFB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4" name="Espaço reservado para rodapé 5">
            <a:extLst>
              <a:ext uri="{FF2B5EF4-FFF2-40B4-BE49-F238E27FC236}">
                <a16:creationId xmlns:a16="http://schemas.microsoft.com/office/drawing/2014/main" id="{021DA041-32B5-43DD-B16D-F849B1791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E0E2390-5D4E-4824-847C-A5BB28BE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en-US" sz="5400" dirty="0"/>
              <a:t>Dependency Inversion Principle (DIP)</a:t>
            </a:r>
            <a:endParaRPr lang="pt-BR" sz="5400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4561AE3-1F51-404C-BC17-D9F28B8E18BF}"/>
              </a:ext>
            </a:extLst>
          </p:cNvPr>
          <p:cNvSpPr txBox="1"/>
          <p:nvPr/>
        </p:nvSpPr>
        <p:spPr>
          <a:xfrm>
            <a:off x="2607647" y="3450761"/>
            <a:ext cx="9415105" cy="184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4000" dirty="0"/>
              <a:t>Dependa de abstrações (interfaces) ao invés de classes concretas.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E39CA42-8AE4-4AC7-9DB1-447580D167B5}"/>
              </a:ext>
            </a:extLst>
          </p:cNvPr>
          <p:cNvSpPr txBox="1"/>
          <p:nvPr/>
        </p:nvSpPr>
        <p:spPr>
          <a:xfrm>
            <a:off x="10438504" y="6520552"/>
            <a:ext cx="2225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Uncle Bob, 2000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657665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2630C84-B16C-46D0-8854-3932C18E8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871263"/>
            <a:ext cx="12802052" cy="7387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Memória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333115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2B3735-F13E-43FE-B154-9640B5045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11" y="1687325"/>
            <a:ext cx="6219825" cy="6791325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25C106C0-DF3A-4758-90C2-E92FC0FD0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pPr rtl="0"/>
            <a:r>
              <a:rPr lang="pt-BR" dirty="0"/>
              <a:t>Interfaces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7850672-29D8-4F18-A032-7FFD993C616A}"/>
              </a:ext>
            </a:extLst>
          </p:cNvPr>
          <p:cNvSpPr txBox="1"/>
          <p:nvPr/>
        </p:nvSpPr>
        <p:spPr>
          <a:xfrm>
            <a:off x="8686800" y="1370542"/>
            <a:ext cx="4937760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3200" dirty="0"/>
              <a:t>Revisão de exemplo apresentado anteriormente. </a:t>
            </a:r>
          </a:p>
        </p:txBody>
      </p:sp>
      <p:sp>
        <p:nvSpPr>
          <p:cNvPr id="14" name="Espaço Reservado para Data 4">
            <a:extLst>
              <a:ext uri="{FF2B5EF4-FFF2-40B4-BE49-F238E27FC236}">
                <a16:creationId xmlns:a16="http://schemas.microsoft.com/office/drawing/2014/main" id="{6F14E360-44B8-49B3-AF8A-9D2BA3F4D2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5" name="Espaço reservado para rodapé 5">
            <a:extLst>
              <a:ext uri="{FF2B5EF4-FFF2-40B4-BE49-F238E27FC236}">
                <a16:creationId xmlns:a16="http://schemas.microsoft.com/office/drawing/2014/main" id="{857CD327-50DD-40BA-988F-AF386AAC9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100148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59668EF-0D70-47ED-95D9-FE11F5EB0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31" y="1963273"/>
            <a:ext cx="10601325" cy="53244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211F5AE-2249-404D-912C-8A1307B6C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5731" y="2147939"/>
            <a:ext cx="3543300" cy="28575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A91A00FE-A93C-4D0F-AB86-F018E500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en-US" sz="5400" dirty="0"/>
              <a:t>Dependency Inversion Principle (DIP)</a:t>
            </a:r>
            <a:endParaRPr lang="pt-BR" sz="5400" dirty="0"/>
          </a:p>
        </p:txBody>
      </p:sp>
      <p:sp>
        <p:nvSpPr>
          <p:cNvPr id="12" name="Espaço Reservado para Data 4">
            <a:extLst>
              <a:ext uri="{FF2B5EF4-FFF2-40B4-BE49-F238E27FC236}">
                <a16:creationId xmlns:a16="http://schemas.microsoft.com/office/drawing/2014/main" id="{C8452C6E-F963-45F9-B365-9C760E492D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3" name="Espaço reservado para rodapé 5">
            <a:extLst>
              <a:ext uri="{FF2B5EF4-FFF2-40B4-BE49-F238E27FC236}">
                <a16:creationId xmlns:a16="http://schemas.microsoft.com/office/drawing/2014/main" id="{BD5A627A-7F38-44DD-A409-793F0BD4A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394847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0D1415-164A-4846-B767-CC720C06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62" y="1827741"/>
            <a:ext cx="4924425" cy="22669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61622EB-55A6-4923-828C-1B9CEC38A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457" y="1827741"/>
            <a:ext cx="6086475" cy="67722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8BC51B2-9CEB-401D-B48A-53BCB7396C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960"/>
          <a:stretch/>
        </p:blipFill>
        <p:spPr>
          <a:xfrm>
            <a:off x="11497235" y="3470243"/>
            <a:ext cx="2841812" cy="2520518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03AB2724-16A0-4484-BE52-C9F68FF7D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en-US" sz="5400" dirty="0"/>
              <a:t>Dependency Inversion Principle (DIP)</a:t>
            </a:r>
            <a:endParaRPr lang="pt-BR" sz="5400" dirty="0"/>
          </a:p>
        </p:txBody>
      </p:sp>
      <p:sp>
        <p:nvSpPr>
          <p:cNvPr id="14" name="Espaço Reservado para Data 4">
            <a:extLst>
              <a:ext uri="{FF2B5EF4-FFF2-40B4-BE49-F238E27FC236}">
                <a16:creationId xmlns:a16="http://schemas.microsoft.com/office/drawing/2014/main" id="{BEA8788E-1B8D-4017-981D-C46943020D0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5" name="Espaço reservado para rodapé 5">
            <a:extLst>
              <a:ext uri="{FF2B5EF4-FFF2-40B4-BE49-F238E27FC236}">
                <a16:creationId xmlns:a16="http://schemas.microsoft.com/office/drawing/2014/main" id="{765E665E-0091-4508-A1CB-AFF17FE0B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75366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F12941F-E676-48FF-913B-D3E17EDB5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216" y="2445497"/>
            <a:ext cx="10668000" cy="543877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57D02A9-CD7E-4EEE-8391-0AE839FEFF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55" r="52981"/>
          <a:stretch/>
        </p:blipFill>
        <p:spPr>
          <a:xfrm>
            <a:off x="9784080" y="2776356"/>
            <a:ext cx="3188746" cy="2475472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en-US" sz="5400" dirty="0"/>
              <a:t>Dependency Inversion Principle (DIP)</a:t>
            </a:r>
            <a:endParaRPr lang="pt-BR" sz="5400" dirty="0"/>
          </a:p>
        </p:txBody>
      </p:sp>
      <p:sp>
        <p:nvSpPr>
          <p:cNvPr id="11" name="Espaço Reservado para Data 4">
            <a:extLst>
              <a:ext uri="{FF2B5EF4-FFF2-40B4-BE49-F238E27FC236}">
                <a16:creationId xmlns:a16="http://schemas.microsoft.com/office/drawing/2014/main" id="{2F6B224C-7045-43F8-916E-CA3A0A9C82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2" name="Espaço reservado para rodapé 5">
            <a:extLst>
              <a:ext uri="{FF2B5EF4-FFF2-40B4-BE49-F238E27FC236}">
                <a16:creationId xmlns:a16="http://schemas.microsoft.com/office/drawing/2014/main" id="{3AAAB5B6-657A-49DE-B078-2442D5B54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23367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02ED852-8E6D-48F8-8029-48CF84916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746" y="2146788"/>
            <a:ext cx="4474482" cy="445176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28CB353-64FB-4594-BB2A-7F8EE2508626}"/>
              </a:ext>
            </a:extLst>
          </p:cNvPr>
          <p:cNvSpPr txBox="1"/>
          <p:nvPr/>
        </p:nvSpPr>
        <p:spPr>
          <a:xfrm>
            <a:off x="3822192" y="7170057"/>
            <a:ext cx="6986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https://goo.gl/forms/xqTzlynPITmdr9CF3</a:t>
            </a:r>
          </a:p>
        </p:txBody>
      </p:sp>
    </p:spTree>
    <p:extLst>
      <p:ext uri="{BB962C8B-B14F-4D97-AF65-F5344CB8AC3E}">
        <p14:creationId xmlns:p14="http://schemas.microsoft.com/office/powerpoint/2010/main" val="19753695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0691BDE0-8C87-45AA-93D5-C4C7E42A6993}"/>
              </a:ext>
            </a:extLst>
          </p:cNvPr>
          <p:cNvSpPr/>
          <p:nvPr/>
        </p:nvSpPr>
        <p:spPr>
          <a:xfrm>
            <a:off x="7055904" y="456128"/>
            <a:ext cx="2247235" cy="8231744"/>
          </a:xfrm>
          <a:prstGeom prst="rect">
            <a:avLst/>
          </a:prstGeom>
          <a:solidFill>
            <a:schemeClr val="bg2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pic>
        <p:nvPicPr>
          <p:cNvPr id="16" name="Picture 2" descr="http://ezops.com.br/img/DevOps.png">
            <a:extLst>
              <a:ext uri="{FF2B5EF4-FFF2-40B4-BE49-F238E27FC236}">
                <a16:creationId xmlns:a16="http://schemas.microsoft.com/office/drawing/2014/main" id="{B248A5C9-852D-4441-B646-C1DF0892EB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138" y="2189958"/>
            <a:ext cx="9507532" cy="608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id="{B18C5FCA-FF26-4076-9307-5D39401D4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id="{1D056ED6-EB9B-4FF3-A278-F14D276EC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9909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D83B7A3-7C7D-4B10-B385-70688D39A23B}"/>
              </a:ext>
            </a:extLst>
          </p:cNvPr>
          <p:cNvSpPr txBox="1"/>
          <p:nvPr/>
        </p:nvSpPr>
        <p:spPr>
          <a:xfrm>
            <a:off x="2487706" y="2407024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	</a:t>
            </a: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49A2FDE0-541D-4859-936B-EF0053994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63" y="768987"/>
            <a:ext cx="11223487" cy="726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C1A521A-4006-4F91-BECF-48D6324E5BC4}"/>
              </a:ext>
            </a:extLst>
          </p:cNvPr>
          <p:cNvSpPr txBox="1"/>
          <p:nvPr/>
        </p:nvSpPr>
        <p:spPr>
          <a:xfrm>
            <a:off x="1536364" y="8193728"/>
            <a:ext cx="1044617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40" dirty="0"/>
              <a:t>Fonte: C. Aaron </a:t>
            </a:r>
            <a:r>
              <a:rPr lang="pt-BR" sz="1440" dirty="0" err="1"/>
              <a:t>Cois</a:t>
            </a:r>
            <a:r>
              <a:rPr lang="pt-BR" sz="1440" dirty="0"/>
              <a:t>, </a:t>
            </a:r>
            <a:r>
              <a:rPr lang="pt-BR" sz="1440" b="1" dirty="0" err="1"/>
              <a:t>DevOps</a:t>
            </a:r>
            <a:r>
              <a:rPr lang="pt-BR" sz="1440" dirty="0"/>
              <a:t> Blog - https://insights.sei.cmu.edu/devops/2015/01/continuous-integration-in-devops-1.html</a:t>
            </a:r>
          </a:p>
        </p:txBody>
      </p:sp>
      <p:sp>
        <p:nvSpPr>
          <p:cNvPr id="12" name="Espaço Reservado para Data 4">
            <a:extLst>
              <a:ext uri="{FF2B5EF4-FFF2-40B4-BE49-F238E27FC236}">
                <a16:creationId xmlns:a16="http://schemas.microsoft.com/office/drawing/2014/main" id="{5DBE8E3D-53AD-4547-B37F-74C58D2216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3" name="Espaço reservado para rodapé 5">
            <a:extLst>
              <a:ext uri="{FF2B5EF4-FFF2-40B4-BE49-F238E27FC236}">
                <a16:creationId xmlns:a16="http://schemas.microsoft.com/office/drawing/2014/main" id="{F66018F5-92F0-4C42-93AA-043E10215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1941720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pic>
        <p:nvPicPr>
          <p:cNvPr id="9" name="Picture 2" descr="http://blog.devmatter.com/wp-content/uploads/2015/12/REST-API.png">
            <a:extLst>
              <a:ext uri="{FF2B5EF4-FFF2-40B4-BE49-F238E27FC236}">
                <a16:creationId xmlns:a16="http://schemas.microsoft.com/office/drawing/2014/main" id="{46097382-814C-4122-A009-2611C84DD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510" y="2780727"/>
            <a:ext cx="5036784" cy="354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DC43CB4E-BE90-4504-B064-C7E895060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31" y="2419745"/>
            <a:ext cx="3737399" cy="373739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030220C-6865-4C4A-BF99-9331FDBDF0D2}"/>
              </a:ext>
            </a:extLst>
          </p:cNvPr>
          <p:cNvSpPr txBox="1"/>
          <p:nvPr/>
        </p:nvSpPr>
        <p:spPr>
          <a:xfrm>
            <a:off x="1509656" y="6652886"/>
            <a:ext cx="5906489" cy="683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841" dirty="0"/>
              <a:t>Visual Studio Team Services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7FC75E5-DE26-4248-88BE-97FEDE72CBAD}"/>
              </a:ext>
            </a:extLst>
          </p:cNvPr>
          <p:cNvSpPr txBox="1"/>
          <p:nvPr/>
        </p:nvSpPr>
        <p:spPr>
          <a:xfrm>
            <a:off x="10449022" y="6652886"/>
            <a:ext cx="798617" cy="683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841" dirty="0" err="1"/>
              <a:t>Git</a:t>
            </a:r>
            <a:endParaRPr lang="pt-BR" sz="3841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B043F24-6266-49A6-AA22-65A22D246D7A}"/>
              </a:ext>
            </a:extLst>
          </p:cNvPr>
          <p:cNvSpPr txBox="1"/>
          <p:nvPr/>
        </p:nvSpPr>
        <p:spPr>
          <a:xfrm>
            <a:off x="7667598" y="3568060"/>
            <a:ext cx="752129" cy="1422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642" dirty="0"/>
              <a:t>+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26951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graphicFrame>
        <p:nvGraphicFramePr>
          <p:cNvPr id="15" name="Tabela 14">
            <a:extLst>
              <a:ext uri="{FF2B5EF4-FFF2-40B4-BE49-F238E27FC236}">
                <a16:creationId xmlns:a16="http://schemas.microsoft.com/office/drawing/2014/main" id="{B2236ABC-0DA0-4C6B-834C-BEE5B6DDB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393176"/>
              </p:ext>
            </p:extLst>
          </p:nvPr>
        </p:nvGraphicFramePr>
        <p:xfrm>
          <a:off x="1347789" y="2414605"/>
          <a:ext cx="12077924" cy="61057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89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89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5033">
                <a:tc>
                  <a:txBody>
                    <a:bodyPr/>
                    <a:lstStyle/>
                    <a:p>
                      <a:r>
                        <a:rPr lang="pt-BR" sz="2600" dirty="0"/>
                        <a:t>TFS</a:t>
                      </a:r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 err="1"/>
                        <a:t>Git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799">
                <a:tc>
                  <a:txBody>
                    <a:bodyPr/>
                    <a:lstStyle/>
                    <a:p>
                      <a:r>
                        <a:rPr lang="pt-BR" sz="2600" dirty="0" err="1"/>
                        <a:t>Create</a:t>
                      </a:r>
                      <a:r>
                        <a:rPr lang="pt-BR" sz="2600" dirty="0"/>
                        <a:t> </a:t>
                      </a:r>
                      <a:r>
                        <a:rPr lang="pt-BR" sz="2600" dirty="0" err="1"/>
                        <a:t>workspace</a:t>
                      </a:r>
                      <a:r>
                        <a:rPr lang="pt-BR" sz="2600" dirty="0"/>
                        <a:t> </a:t>
                      </a:r>
                      <a:r>
                        <a:rPr lang="pt-BR" sz="2600" dirty="0" err="1"/>
                        <a:t>and</a:t>
                      </a:r>
                      <a:r>
                        <a:rPr lang="pt-BR" sz="2600" dirty="0"/>
                        <a:t> </a:t>
                      </a:r>
                      <a:r>
                        <a:rPr lang="pt-BR" sz="2600" dirty="0" err="1"/>
                        <a:t>g</a:t>
                      </a:r>
                      <a:r>
                        <a:rPr lang="pt-BR" sz="2600" baseline="0" dirty="0" err="1"/>
                        <a:t>et</a:t>
                      </a:r>
                      <a:r>
                        <a:rPr lang="pt-BR" sz="2600" baseline="0" dirty="0"/>
                        <a:t> </a:t>
                      </a:r>
                      <a:r>
                        <a:rPr lang="pt-BR" sz="2600" baseline="0" dirty="0" err="1"/>
                        <a:t>latest</a:t>
                      </a:r>
                      <a:r>
                        <a:rPr lang="pt-BR" sz="2600" baseline="0" dirty="0"/>
                        <a:t> </a:t>
                      </a:r>
                      <a:r>
                        <a:rPr lang="pt-BR" sz="2600" baseline="0" dirty="0" err="1"/>
                        <a:t>version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/>
                        <a:t>Clone</a:t>
                      </a:r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033">
                <a:tc>
                  <a:txBody>
                    <a:bodyPr/>
                    <a:lstStyle/>
                    <a:p>
                      <a:r>
                        <a:rPr lang="pt-BR" sz="2600" dirty="0"/>
                        <a:t>Switch </a:t>
                      </a:r>
                      <a:r>
                        <a:rPr lang="pt-BR" sz="2600" dirty="0" err="1"/>
                        <a:t>workspace</a:t>
                      </a:r>
                      <a:r>
                        <a:rPr lang="pt-BR" sz="2600" dirty="0"/>
                        <a:t> </a:t>
                      </a:r>
                      <a:r>
                        <a:rPr lang="pt-BR" sz="2600" dirty="0" err="1"/>
                        <a:t>branch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 err="1"/>
                        <a:t>Checkout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5033">
                <a:tc>
                  <a:txBody>
                    <a:bodyPr/>
                    <a:lstStyle/>
                    <a:p>
                      <a:r>
                        <a:rPr lang="pt-BR" sz="2600" dirty="0" err="1"/>
                        <a:t>Checkin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 err="1"/>
                        <a:t>Commit</a:t>
                      </a:r>
                      <a:r>
                        <a:rPr lang="pt-BR" sz="2600" dirty="0"/>
                        <a:t> / </a:t>
                      </a:r>
                      <a:r>
                        <a:rPr lang="pt-BR" sz="2600" dirty="0" err="1"/>
                        <a:t>Push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008">
                <a:tc>
                  <a:txBody>
                    <a:bodyPr/>
                    <a:lstStyle/>
                    <a:p>
                      <a:r>
                        <a:rPr lang="pt-BR" sz="2600" dirty="0" err="1"/>
                        <a:t>Pending</a:t>
                      </a:r>
                      <a:r>
                        <a:rPr lang="pt-BR" sz="2600" dirty="0"/>
                        <a:t> </a:t>
                      </a:r>
                      <a:r>
                        <a:rPr lang="pt-BR" sz="2600" dirty="0" err="1"/>
                        <a:t>changes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/>
                        <a:t>Status ou </a:t>
                      </a:r>
                      <a:r>
                        <a:rPr lang="pt-BR" sz="2600" dirty="0" err="1"/>
                        <a:t>Changes</a:t>
                      </a:r>
                      <a:r>
                        <a:rPr lang="pt-BR" sz="2600" baseline="0" dirty="0"/>
                        <a:t> no VS Team Explorer UI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033">
                <a:tc>
                  <a:txBody>
                    <a:bodyPr/>
                    <a:lstStyle/>
                    <a:p>
                      <a:r>
                        <a:rPr lang="pt-BR" sz="2600" dirty="0" err="1"/>
                        <a:t>Shelve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 err="1"/>
                        <a:t>Stash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5033">
                <a:tc>
                  <a:txBody>
                    <a:bodyPr/>
                    <a:lstStyle/>
                    <a:p>
                      <a:r>
                        <a:rPr lang="pt-BR" sz="2600" dirty="0" err="1"/>
                        <a:t>Get</a:t>
                      </a:r>
                      <a:r>
                        <a:rPr lang="pt-BR" sz="2600" dirty="0"/>
                        <a:t> </a:t>
                      </a:r>
                      <a:r>
                        <a:rPr lang="pt-BR" sz="2600" dirty="0" err="1"/>
                        <a:t>latest</a:t>
                      </a:r>
                      <a:r>
                        <a:rPr lang="pt-BR" sz="2600" dirty="0"/>
                        <a:t> </a:t>
                      </a:r>
                      <a:r>
                        <a:rPr lang="pt-BR" sz="2600" dirty="0" err="1"/>
                        <a:t>version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 err="1"/>
                        <a:t>Pull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5033">
                <a:tc>
                  <a:txBody>
                    <a:bodyPr/>
                    <a:lstStyle/>
                    <a:p>
                      <a:r>
                        <a:rPr lang="pt-BR" sz="2600" dirty="0" err="1"/>
                        <a:t>Label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 err="1"/>
                        <a:t>Tag</a:t>
                      </a:r>
                      <a:r>
                        <a:rPr lang="pt-BR" sz="2600" dirty="0"/>
                        <a:t> / Release</a:t>
                      </a:r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05033">
                <a:tc>
                  <a:txBody>
                    <a:bodyPr/>
                    <a:lstStyle/>
                    <a:p>
                      <a:r>
                        <a:rPr lang="pt-BR" sz="2600" dirty="0"/>
                        <a:t>Include </a:t>
                      </a:r>
                      <a:r>
                        <a:rPr lang="pt-BR" sz="2600" dirty="0" err="1"/>
                        <a:t>changes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 err="1"/>
                        <a:t>Stage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5033">
                <a:tc>
                  <a:txBody>
                    <a:bodyPr/>
                    <a:lstStyle/>
                    <a:p>
                      <a:r>
                        <a:rPr lang="pt-BR" sz="2600" dirty="0" err="1"/>
                        <a:t>Exclude</a:t>
                      </a:r>
                      <a:r>
                        <a:rPr lang="pt-BR" sz="2600" dirty="0"/>
                        <a:t> </a:t>
                      </a:r>
                      <a:r>
                        <a:rPr lang="pt-BR" sz="2600" dirty="0" err="1"/>
                        <a:t>changes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 err="1"/>
                        <a:t>Unstage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5033">
                <a:tc>
                  <a:txBody>
                    <a:bodyPr/>
                    <a:lstStyle/>
                    <a:p>
                      <a:r>
                        <a:rPr lang="pt-BR" sz="2600" dirty="0" err="1"/>
                        <a:t>Branch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 err="1"/>
                        <a:t>Branch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05033">
                <a:tc>
                  <a:txBody>
                    <a:bodyPr/>
                    <a:lstStyle/>
                    <a:p>
                      <a:r>
                        <a:rPr lang="pt-BR" sz="2600" dirty="0"/>
                        <a:t>Merge</a:t>
                      </a:r>
                    </a:p>
                  </a:txBody>
                  <a:tcPr marL="109757" marR="109757" marT="54878" marB="54878"/>
                </a:tc>
                <a:tc>
                  <a:txBody>
                    <a:bodyPr/>
                    <a:lstStyle/>
                    <a:p>
                      <a:r>
                        <a:rPr lang="pt-BR" sz="2600" dirty="0"/>
                        <a:t>Merge / </a:t>
                      </a:r>
                      <a:r>
                        <a:rPr lang="pt-BR" sz="2600" dirty="0" err="1"/>
                        <a:t>Rebase</a:t>
                      </a:r>
                      <a:endParaRPr lang="pt-BR" sz="2600" dirty="0"/>
                    </a:p>
                  </a:txBody>
                  <a:tcPr marL="109757" marR="109757" marT="54878" marB="54878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6" name="CaixaDeTexto 15">
            <a:extLst>
              <a:ext uri="{FF2B5EF4-FFF2-40B4-BE49-F238E27FC236}">
                <a16:creationId xmlns:a16="http://schemas.microsoft.com/office/drawing/2014/main" id="{3ECC898F-3D6C-44A8-895F-FB1377E82FE1}"/>
              </a:ext>
            </a:extLst>
          </p:cNvPr>
          <p:cNvSpPr txBox="1"/>
          <p:nvPr/>
        </p:nvSpPr>
        <p:spPr>
          <a:xfrm>
            <a:off x="1261359" y="1839919"/>
            <a:ext cx="5235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Terminologia (TFS vs. </a:t>
            </a:r>
            <a:r>
              <a:rPr lang="pt-BR" sz="2800" dirty="0" err="1"/>
              <a:t>Git</a:t>
            </a:r>
            <a:r>
              <a:rPr lang="pt-BR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9175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892D8FD-D4DB-4285-AAB5-2178191EA2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71" b="46642"/>
          <a:stretch/>
        </p:blipFill>
        <p:spPr>
          <a:xfrm>
            <a:off x="964729" y="2065469"/>
            <a:ext cx="9840659" cy="386517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0AB7434-F89D-4530-8CB1-D6467E91DC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153" t="8000" r="-331" b="30050"/>
          <a:stretch/>
        </p:blipFill>
        <p:spPr>
          <a:xfrm>
            <a:off x="7447137" y="3275519"/>
            <a:ext cx="6364224" cy="509949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8D8DA705-7C51-493E-BA65-AC7FF1343838}"/>
              </a:ext>
            </a:extLst>
          </p:cNvPr>
          <p:cNvCxnSpPr>
            <a:cxnSpLocks/>
          </p:cNvCxnSpPr>
          <p:nvPr/>
        </p:nvCxnSpPr>
        <p:spPr>
          <a:xfrm>
            <a:off x="3125532" y="4838734"/>
            <a:ext cx="5112095" cy="1202612"/>
          </a:xfrm>
          <a:prstGeom prst="bentConnector3">
            <a:avLst>
              <a:gd name="adj1" fmla="val -32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708AE547-C2C5-4ACA-94AA-0C58CF6DC6A4}"/>
              </a:ext>
            </a:extLst>
          </p:cNvPr>
          <p:cNvCxnSpPr>
            <a:cxnSpLocks/>
          </p:cNvCxnSpPr>
          <p:nvPr/>
        </p:nvCxnSpPr>
        <p:spPr>
          <a:xfrm>
            <a:off x="9089347" y="4658432"/>
            <a:ext cx="864321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8BE03B72-B2BE-4D97-9572-5A0CD7373C7B}"/>
              </a:ext>
            </a:extLst>
          </p:cNvPr>
          <p:cNvSpPr/>
          <p:nvPr/>
        </p:nvSpPr>
        <p:spPr>
          <a:xfrm>
            <a:off x="4681309" y="2065469"/>
            <a:ext cx="1642210" cy="69145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1071C00-BBF9-448F-BC5F-E0FC8689A7F9}"/>
              </a:ext>
            </a:extLst>
          </p:cNvPr>
          <p:cNvSpPr/>
          <p:nvPr/>
        </p:nvSpPr>
        <p:spPr>
          <a:xfrm>
            <a:off x="964729" y="2411197"/>
            <a:ext cx="600053" cy="4200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</p:spTree>
    <p:extLst>
      <p:ext uri="{BB962C8B-B14F-4D97-AF65-F5344CB8AC3E}">
        <p14:creationId xmlns:p14="http://schemas.microsoft.com/office/powerpoint/2010/main" val="9644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6092EEA-D08D-4055-AF56-0D1D283F0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868680"/>
            <a:ext cx="12831413" cy="73872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Memória</a:t>
            </a:r>
          </a:p>
        </p:txBody>
      </p:sp>
      <p:sp>
        <p:nvSpPr>
          <p:cNvPr id="7" name="Espaço Reservado para Data 4">
            <a:extLst>
              <a:ext uri="{FF2B5EF4-FFF2-40B4-BE49-F238E27FC236}">
                <a16:creationId xmlns:a16="http://schemas.microsoft.com/office/drawing/2014/main" id="{5027949B-8BAD-4E75-AC2F-213BC962F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noProof="0" dirty="0"/>
              <a:t>28/07/2018</a:t>
            </a:r>
          </a:p>
        </p:txBody>
      </p:sp>
      <p:sp>
        <p:nvSpPr>
          <p:cNvPr id="8" name="Espaço reservado para rodapé 5">
            <a:extLst>
              <a:ext uri="{FF2B5EF4-FFF2-40B4-BE49-F238E27FC236}">
                <a16:creationId xmlns:a16="http://schemas.microsoft.com/office/drawing/2014/main" id="{812E6C33-6473-43E3-8DE1-9D33AB15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r>
              <a:rPr lang="pt-BR" dirty="0"/>
              <a:t>Treinamento .NET Core -  Revisão C# -Olé Tecnologia</a:t>
            </a:r>
          </a:p>
        </p:txBody>
      </p:sp>
    </p:spTree>
    <p:extLst>
      <p:ext uri="{BB962C8B-B14F-4D97-AF65-F5344CB8AC3E}">
        <p14:creationId xmlns:p14="http://schemas.microsoft.com/office/powerpoint/2010/main" val="11056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D933F332-74B0-48C3-AC10-BAE2D785CF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401"/>
          <a:stretch/>
        </p:blipFill>
        <p:spPr>
          <a:xfrm>
            <a:off x="5703979" y="1775467"/>
            <a:ext cx="8508773" cy="6881699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86CEE480-BD2B-43DF-A284-1A677B298C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00" r="17494" b="57350"/>
          <a:stretch/>
        </p:blipFill>
        <p:spPr>
          <a:xfrm>
            <a:off x="570152" y="1861899"/>
            <a:ext cx="9360286" cy="38030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5910BBF2-11C5-43DB-AA82-39D7C4048B20}"/>
              </a:ext>
            </a:extLst>
          </p:cNvPr>
          <p:cNvSpPr/>
          <p:nvPr/>
        </p:nvSpPr>
        <p:spPr>
          <a:xfrm>
            <a:off x="6568299" y="4022702"/>
            <a:ext cx="1210050" cy="432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cxnSp>
        <p:nvCxnSpPr>
          <p:cNvPr id="21" name="Conector: Angulado 20">
            <a:extLst>
              <a:ext uri="{FF2B5EF4-FFF2-40B4-BE49-F238E27FC236}">
                <a16:creationId xmlns:a16="http://schemas.microsoft.com/office/drawing/2014/main" id="{DB421D8A-F6CF-44CA-B55D-828F69F785F5}"/>
              </a:ext>
            </a:extLst>
          </p:cNvPr>
          <p:cNvCxnSpPr>
            <a:cxnSpLocks/>
            <a:stCxn id="20" idx="1"/>
          </p:cNvCxnSpPr>
          <p:nvPr/>
        </p:nvCxnSpPr>
        <p:spPr>
          <a:xfrm rot="10800000" flipH="1" flipV="1">
            <a:off x="6568300" y="4238782"/>
            <a:ext cx="1469346" cy="2463315"/>
          </a:xfrm>
          <a:prstGeom prst="bentConnector4">
            <a:avLst>
              <a:gd name="adj1" fmla="val -18674"/>
              <a:gd name="adj2" fmla="val 100335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F8E32FF-20ED-46BB-AD2C-22130BBA6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r="28513"/>
          <a:stretch/>
        </p:blipFill>
        <p:spPr>
          <a:xfrm>
            <a:off x="1732360" y="576010"/>
            <a:ext cx="8051720" cy="757315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A6E2951-B51E-4503-9732-3C930C01C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903" y="1181036"/>
            <a:ext cx="4494470" cy="6489726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38839BDE-09FC-4658-BDA4-E319AA77919E}"/>
              </a:ext>
            </a:extLst>
          </p:cNvPr>
          <p:cNvSpPr/>
          <p:nvPr/>
        </p:nvSpPr>
        <p:spPr>
          <a:xfrm>
            <a:off x="1905223" y="4811184"/>
            <a:ext cx="3384386" cy="950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CEF0363B-9BA5-4197-ADF3-E198E84AB509}"/>
              </a:ext>
            </a:extLst>
          </p:cNvPr>
          <p:cNvCxnSpPr>
            <a:stCxn id="12" idx="3"/>
          </p:cNvCxnSpPr>
          <p:nvPr/>
        </p:nvCxnSpPr>
        <p:spPr>
          <a:xfrm flipV="1">
            <a:off x="5289608" y="3687566"/>
            <a:ext cx="2752295" cy="1598994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3C9CB13A-BE6C-4932-9CCB-D05830926F6C}"/>
              </a:ext>
            </a:extLst>
          </p:cNvPr>
          <p:cNvSpPr/>
          <p:nvPr/>
        </p:nvSpPr>
        <p:spPr>
          <a:xfrm>
            <a:off x="8214768" y="1786060"/>
            <a:ext cx="4148741" cy="12100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</p:spTree>
    <p:extLst>
      <p:ext uri="{BB962C8B-B14F-4D97-AF65-F5344CB8AC3E}">
        <p14:creationId xmlns:p14="http://schemas.microsoft.com/office/powerpoint/2010/main" val="13088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09BF5C7-B841-466B-9C9F-4E2C7C1A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585" y="1952623"/>
            <a:ext cx="5053376" cy="635673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DE622ED-2FBC-423E-85D2-55A919770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7168" y="1952623"/>
            <a:ext cx="5007644" cy="631100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E22F4297-0C35-4F3E-A065-7496EC984CF8}"/>
              </a:ext>
            </a:extLst>
          </p:cNvPr>
          <p:cNvSpPr/>
          <p:nvPr/>
        </p:nvSpPr>
        <p:spPr>
          <a:xfrm>
            <a:off x="2008449" y="3249104"/>
            <a:ext cx="4408038" cy="3457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DF05FFA3-ED39-4E85-9F01-F7E068E4FED8}"/>
              </a:ext>
            </a:extLst>
          </p:cNvPr>
          <p:cNvCxnSpPr>
            <a:cxnSpLocks/>
            <a:stCxn id="14" idx="2"/>
            <a:endCxn id="11" idx="1"/>
          </p:cNvCxnSpPr>
          <p:nvPr/>
        </p:nvCxnSpPr>
        <p:spPr>
          <a:xfrm rot="16200000" flipH="1">
            <a:off x="5058747" y="2449702"/>
            <a:ext cx="583783" cy="4733061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B9C8A7B3-E636-4EE8-A78F-3CA48B2DDA4A}"/>
              </a:ext>
            </a:extLst>
          </p:cNvPr>
          <p:cNvSpPr/>
          <p:nvPr/>
        </p:nvSpPr>
        <p:spPr>
          <a:xfrm>
            <a:off x="1971827" y="3854129"/>
            <a:ext cx="2024560" cy="6702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</p:spTree>
    <p:extLst>
      <p:ext uri="{BB962C8B-B14F-4D97-AF65-F5344CB8AC3E}">
        <p14:creationId xmlns:p14="http://schemas.microsoft.com/office/powerpoint/2010/main" val="3114098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B9FC2C5-A206-47F0-9B83-0882BC8EC3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47"/>
          <a:stretch/>
        </p:blipFill>
        <p:spPr>
          <a:xfrm>
            <a:off x="1120839" y="2127447"/>
            <a:ext cx="12503721" cy="570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7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174894D-FA69-4318-86DB-F721640DD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1" r="43447" b="51050"/>
          <a:stretch/>
        </p:blipFill>
        <p:spPr>
          <a:xfrm>
            <a:off x="602524" y="1777796"/>
            <a:ext cx="5445222" cy="3861157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11438E1-D7CE-4C30-BE29-3B4E12C92C0F}"/>
              </a:ext>
            </a:extLst>
          </p:cNvPr>
          <p:cNvSpPr/>
          <p:nvPr/>
        </p:nvSpPr>
        <p:spPr>
          <a:xfrm>
            <a:off x="3714080" y="3852167"/>
            <a:ext cx="1728642" cy="432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A292650-79FE-4203-84ED-685087D876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00" b="32151"/>
          <a:stretch/>
        </p:blipFill>
        <p:spPr>
          <a:xfrm>
            <a:off x="5788450" y="3592871"/>
            <a:ext cx="8405877" cy="492663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D0AFD954-173E-4240-B69B-5C25E009B8F2}"/>
              </a:ext>
            </a:extLst>
          </p:cNvPr>
          <p:cNvCxnSpPr>
            <a:stCxn id="7" idx="2"/>
            <a:endCxn id="8" idx="1"/>
          </p:cNvCxnSpPr>
          <p:nvPr/>
        </p:nvCxnSpPr>
        <p:spPr>
          <a:xfrm rot="16200000" flipH="1">
            <a:off x="4297496" y="4565232"/>
            <a:ext cx="1771858" cy="1210050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:a16="http://schemas.microsoft.com/office/drawing/2014/main" id="{DF8C01A6-45A9-4EBE-B2AE-AEF107653131}"/>
              </a:ext>
            </a:extLst>
          </p:cNvPr>
          <p:cNvSpPr/>
          <p:nvPr/>
        </p:nvSpPr>
        <p:spPr>
          <a:xfrm>
            <a:off x="9127067" y="7568747"/>
            <a:ext cx="1728642" cy="432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</p:spTree>
    <p:extLst>
      <p:ext uri="{BB962C8B-B14F-4D97-AF65-F5344CB8AC3E}">
        <p14:creationId xmlns:p14="http://schemas.microsoft.com/office/powerpoint/2010/main" val="409852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4685EFC-C50B-4E46-AD7F-4C1CC3E4DD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r="20550" b="24800"/>
          <a:stretch/>
        </p:blipFill>
        <p:spPr>
          <a:xfrm>
            <a:off x="3771484" y="1777797"/>
            <a:ext cx="7951754" cy="658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0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F27035F-546C-43E5-AD7D-927577C465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8" t="11550" r="19152" b="31752"/>
          <a:stretch/>
        </p:blipFill>
        <p:spPr>
          <a:xfrm>
            <a:off x="7315200" y="3488762"/>
            <a:ext cx="6709470" cy="466733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98FACBE-0114-4A3D-9871-AF76737E23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400" b="35951"/>
          <a:stretch/>
        </p:blipFill>
        <p:spPr>
          <a:xfrm>
            <a:off x="659927" y="1044397"/>
            <a:ext cx="8405877" cy="458090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B11340AE-7BB2-42D0-8C73-932A9106FF9A}"/>
              </a:ext>
            </a:extLst>
          </p:cNvPr>
          <p:cNvSpPr/>
          <p:nvPr/>
        </p:nvSpPr>
        <p:spPr>
          <a:xfrm>
            <a:off x="659927" y="2902688"/>
            <a:ext cx="1728642" cy="4321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3F3E799D-7A79-4512-BF66-B786D09337B9}"/>
              </a:ext>
            </a:extLst>
          </p:cNvPr>
          <p:cNvCxnSpPr/>
          <p:nvPr/>
        </p:nvCxnSpPr>
        <p:spPr>
          <a:xfrm>
            <a:off x="1524248" y="3334848"/>
            <a:ext cx="5790951" cy="3611198"/>
          </a:xfrm>
          <a:prstGeom prst="bentConnector3">
            <a:avLst>
              <a:gd name="adj1" fmla="val 248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0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569F407-7FD7-4BA4-9DD2-BA40D1414F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b="32151"/>
          <a:stretch/>
        </p:blipFill>
        <p:spPr>
          <a:xfrm>
            <a:off x="1956409" y="1951316"/>
            <a:ext cx="10717581" cy="628150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A1F59B18-1B6E-4E4B-8418-7A0777998F21}"/>
              </a:ext>
            </a:extLst>
          </p:cNvPr>
          <p:cNvSpPr/>
          <p:nvPr/>
        </p:nvSpPr>
        <p:spPr>
          <a:xfrm>
            <a:off x="1956409" y="4025686"/>
            <a:ext cx="2506531" cy="9507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DAC1C51-AFF4-4E2B-A7C9-0F896B417A65}"/>
              </a:ext>
            </a:extLst>
          </p:cNvPr>
          <p:cNvSpPr/>
          <p:nvPr/>
        </p:nvSpPr>
        <p:spPr>
          <a:xfrm>
            <a:off x="10513188" y="3161365"/>
            <a:ext cx="1642210" cy="5185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</p:spTree>
    <p:extLst>
      <p:ext uri="{BB962C8B-B14F-4D97-AF65-F5344CB8AC3E}">
        <p14:creationId xmlns:p14="http://schemas.microsoft.com/office/powerpoint/2010/main" val="359818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B155458-27A9-4320-A23E-9B0725026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64" r="8055"/>
          <a:stretch/>
        </p:blipFill>
        <p:spPr>
          <a:xfrm>
            <a:off x="1869977" y="2670494"/>
            <a:ext cx="12359791" cy="555210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2963614-359B-4AD1-B26A-F26F265727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69" t="26249" r="1084" b="16001"/>
          <a:stretch/>
        </p:blipFill>
        <p:spPr>
          <a:xfrm>
            <a:off x="400631" y="682556"/>
            <a:ext cx="7087433" cy="475376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B33AFACB-F069-4692-90E4-E7AE8A007FD5}"/>
              </a:ext>
            </a:extLst>
          </p:cNvPr>
          <p:cNvSpPr/>
          <p:nvPr/>
        </p:nvSpPr>
        <p:spPr>
          <a:xfrm>
            <a:off x="616712" y="2411198"/>
            <a:ext cx="6266328" cy="11190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941DAAF0-446A-4B7F-97BB-FF3B7C563CE9}"/>
              </a:ext>
            </a:extLst>
          </p:cNvPr>
          <p:cNvSpPr/>
          <p:nvPr/>
        </p:nvSpPr>
        <p:spPr>
          <a:xfrm>
            <a:off x="2388570" y="5688772"/>
            <a:ext cx="2420099" cy="11190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C2F1B0E0-99CD-4C83-B2D6-F2905B956E47}"/>
              </a:ext>
            </a:extLst>
          </p:cNvPr>
          <p:cNvSpPr/>
          <p:nvPr/>
        </p:nvSpPr>
        <p:spPr>
          <a:xfrm>
            <a:off x="10858916" y="5782051"/>
            <a:ext cx="2420099" cy="2592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</p:spTree>
    <p:extLst>
      <p:ext uri="{BB962C8B-B14F-4D97-AF65-F5344CB8AC3E}">
        <p14:creationId xmlns:p14="http://schemas.microsoft.com/office/powerpoint/2010/main" val="144886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F3FE437F-DB9A-4882-A333-CBAA907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86834"/>
            <a:ext cx="12618720" cy="1767417"/>
          </a:xfrm>
        </p:spPr>
        <p:txBody>
          <a:bodyPr rtlCol="0"/>
          <a:lstStyle/>
          <a:p>
            <a:r>
              <a:rPr lang="pt-BR" sz="5400" dirty="0"/>
              <a:t>Integração Contínua</a:t>
            </a:r>
          </a:p>
        </p:txBody>
      </p:sp>
      <p:sp>
        <p:nvSpPr>
          <p:cNvPr id="17" name="Espaço Reservado para Data 4">
            <a:extLst>
              <a:ext uri="{FF2B5EF4-FFF2-40B4-BE49-F238E27FC236}">
                <a16:creationId xmlns:a16="http://schemas.microsoft.com/office/drawing/2014/main" id="{D7F1ABAA-31C9-44FC-A150-9E6798FAD4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0235" y="8751182"/>
            <a:ext cx="3291840" cy="486833"/>
          </a:xfrm>
        </p:spPr>
        <p:txBody>
          <a:bodyPr/>
          <a:lstStyle/>
          <a:p>
            <a:pPr rtl="0"/>
            <a:r>
              <a:rPr lang="pt-BR" dirty="0"/>
              <a:t>04</a:t>
            </a:r>
            <a:r>
              <a:rPr lang="pt-BR" noProof="0" dirty="0"/>
              <a:t>/08/2018</a:t>
            </a:r>
          </a:p>
        </p:txBody>
      </p:sp>
      <p:sp>
        <p:nvSpPr>
          <p:cNvPr id="18" name="Espaço reservado para rodapé 5">
            <a:extLst>
              <a:ext uri="{FF2B5EF4-FFF2-40B4-BE49-F238E27FC236}">
                <a16:creationId xmlns:a16="http://schemas.microsoft.com/office/drawing/2014/main" id="{D3BDB3FC-8A23-405D-AA44-7BDB9740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46320" y="8751182"/>
            <a:ext cx="4937760" cy="486833"/>
          </a:xfrm>
        </p:spPr>
        <p:txBody>
          <a:bodyPr rtlCol="0"/>
          <a:lstStyle/>
          <a:p>
            <a:pPr rtl="0"/>
            <a:r>
              <a:rPr lang="pt-BR" dirty="0"/>
              <a:t>Olé Tecnologia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DE69195-1BB3-4C25-AB9E-0D19C91C1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1" b="20601"/>
          <a:stretch/>
        </p:blipFill>
        <p:spPr>
          <a:xfrm>
            <a:off x="2475003" y="1892605"/>
            <a:ext cx="9783110" cy="587738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E838CEAE-2DEE-43C6-B27C-22A566C2B5B2}"/>
              </a:ext>
            </a:extLst>
          </p:cNvPr>
          <p:cNvSpPr/>
          <p:nvPr/>
        </p:nvSpPr>
        <p:spPr>
          <a:xfrm>
            <a:off x="5067965" y="5177025"/>
            <a:ext cx="7001001" cy="111906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7743399-4735-49CF-8A9E-D6B45E804681}"/>
              </a:ext>
            </a:extLst>
          </p:cNvPr>
          <p:cNvSpPr/>
          <p:nvPr/>
        </p:nvSpPr>
        <p:spPr>
          <a:xfrm>
            <a:off x="2468988" y="3448384"/>
            <a:ext cx="2080385" cy="8643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697"/>
          </a:p>
        </p:txBody>
      </p:sp>
    </p:spTree>
    <p:extLst>
      <p:ext uri="{BB962C8B-B14F-4D97-AF65-F5344CB8AC3E}">
        <p14:creationId xmlns:p14="http://schemas.microsoft.com/office/powerpoint/2010/main" val="273904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Ecology">
      <a:dk1>
        <a:srgbClr val="4D3E2F"/>
      </a:dk1>
      <a:lt1>
        <a:sysClr val="window" lastClr="FFFFFF"/>
      </a:lt1>
      <a:dk2>
        <a:srgbClr val="000000"/>
      </a:dk2>
      <a:lt2>
        <a:srgbClr val="DDDDDD"/>
      </a:lt2>
      <a:accent1>
        <a:srgbClr val="8BAA00"/>
      </a:accent1>
      <a:accent2>
        <a:srgbClr val="2A6CB2"/>
      </a:accent2>
      <a:accent3>
        <a:srgbClr val="795837"/>
      </a:accent3>
      <a:accent4>
        <a:srgbClr val="D18316"/>
      </a:accent4>
      <a:accent5>
        <a:srgbClr val="79B4F0"/>
      </a:accent5>
      <a:accent6>
        <a:srgbClr val="CDC80F"/>
      </a:accent6>
      <a:hlink>
        <a:srgbClr val="2A6CB2"/>
      </a:hlink>
      <a:folHlink>
        <a:srgbClr val="808080"/>
      </a:folHlink>
    </a:clrScheme>
    <a:fontScheme name="Corbel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1829</TotalTime>
  <Words>2047</Words>
  <Application>Microsoft Office PowerPoint</Application>
  <PresentationFormat>Personalizar</PresentationFormat>
  <Paragraphs>632</Paragraphs>
  <Slides>103</Slides>
  <Notes>57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103</vt:i4>
      </vt:variant>
    </vt:vector>
  </HeadingPairs>
  <TitlesOfParts>
    <vt:vector size="109" baseType="lpstr">
      <vt:lpstr>Arial</vt:lpstr>
      <vt:lpstr>Calibri</vt:lpstr>
      <vt:lpstr>Calibri Light</vt:lpstr>
      <vt:lpstr>Corbel</vt:lpstr>
      <vt:lpstr>Wingdings</vt:lpstr>
      <vt:lpstr>Tema do Office</vt:lpstr>
      <vt:lpstr>Noções básicas de</vt:lpstr>
      <vt:lpstr>C# (C Sharp)</vt:lpstr>
      <vt:lpstr>Revisão relâmpago</vt:lpstr>
      <vt:lpstr>Gerenciamento de memória</vt:lpstr>
      <vt:lpstr>Gerenciamento de memória</vt:lpstr>
      <vt:lpstr>Gerenciamento de memória</vt:lpstr>
      <vt:lpstr>Gerenciamento de memória</vt:lpstr>
      <vt:lpstr>Memória</vt:lpstr>
      <vt:lpstr>Memória</vt:lpstr>
      <vt:lpstr>Gerenciamento de memória</vt:lpstr>
      <vt:lpstr>Gerenciamento de memória</vt:lpstr>
      <vt:lpstr>Tipos de dados</vt:lpstr>
      <vt:lpstr>Classes e estruturas</vt:lpstr>
      <vt:lpstr>Herança e polimorfismo</vt:lpstr>
      <vt:lpstr>Herança e polimorfismo</vt:lpstr>
      <vt:lpstr>Herança e polimorfismo</vt:lpstr>
      <vt:lpstr>Herança e polimorfismo</vt:lpstr>
      <vt:lpstr>Interfaces</vt:lpstr>
      <vt:lpstr>Interfaces</vt:lpstr>
      <vt:lpstr>Interfaces</vt:lpstr>
      <vt:lpstr>Interfaces</vt:lpstr>
      <vt:lpstr>Apresentação do PowerPoint</vt:lpstr>
      <vt:lpstr>Apresentação do PowerPoint</vt:lpstr>
      <vt:lpstr>Apresentação do PowerPoint</vt:lpstr>
      <vt:lpstr>.NET Core vs .NET Framework</vt:lpstr>
      <vt:lpstr>.NET Core vs .NET Framework</vt:lpstr>
      <vt:lpstr>.NET Standard</vt:lpstr>
      <vt:lpstr>.NET Standard</vt:lpstr>
      <vt:lpstr>.NET Standard</vt:lpstr>
      <vt:lpstr>.NET Core</vt:lpstr>
      <vt:lpstr>ASP.NET Core</vt:lpstr>
      <vt:lpstr>ASP.NET Core</vt:lpstr>
      <vt:lpstr>ASP.NET Core</vt:lpstr>
      <vt:lpstr>ASP.NET Core</vt:lpstr>
      <vt:lpstr>Apresentação do PowerPoint</vt:lpstr>
      <vt:lpstr>Docker</vt:lpstr>
      <vt:lpstr>Apresentação do PowerPoint</vt:lpstr>
      <vt:lpstr>Arquitetura de Software</vt:lpstr>
      <vt:lpstr>DDD – Domain-Driven Design</vt:lpstr>
      <vt:lpstr>DDD – Domain-Driven Design</vt:lpstr>
      <vt:lpstr>DDD – Domain-Driven Design</vt:lpstr>
      <vt:lpstr>Arquitetura Hexagonal</vt:lpstr>
      <vt:lpstr>Domínio</vt:lpstr>
      <vt:lpstr>Domínio</vt:lpstr>
      <vt:lpstr>Domínio</vt:lpstr>
      <vt:lpstr>Aplicação</vt:lpstr>
      <vt:lpstr>Aplicação</vt:lpstr>
      <vt:lpstr>Infraestrutura / Portas e Adaptadores</vt:lpstr>
      <vt:lpstr>Infraestrutura</vt:lpstr>
      <vt:lpstr>Visão geral</vt:lpstr>
      <vt:lpstr>Apresentação do PowerPoint</vt:lpstr>
      <vt:lpstr>Adaptadores</vt:lpstr>
      <vt:lpstr>Bounded Context / Context Mapping</vt:lpstr>
      <vt:lpstr>Adaptadores / Context Mapping</vt:lpstr>
      <vt:lpstr>Apresentação do PowerPoint</vt:lpstr>
      <vt:lpstr>Apresentação do PowerPoint</vt:lpstr>
      <vt:lpstr>Princípios e boas práticas</vt:lpstr>
      <vt:lpstr>Princípios e boas práticas</vt:lpstr>
      <vt:lpstr>Princípios e boas práticas</vt:lpstr>
      <vt:lpstr>Princípios e boas práticas</vt:lpstr>
      <vt:lpstr>Princípios e boas práticas</vt:lpstr>
      <vt:lpstr>Single Responsibility Principle (SRP)</vt:lpstr>
      <vt:lpstr>Single Responsibility Principle (SRP)</vt:lpstr>
      <vt:lpstr>Single Responsibility Principle (SRP)</vt:lpstr>
      <vt:lpstr>Open/Closed Principle (OCP)</vt:lpstr>
      <vt:lpstr>Open/Closed Principle (OCP)</vt:lpstr>
      <vt:lpstr>Open/Closed Principle (OCP)</vt:lpstr>
      <vt:lpstr>Liskov Substitution Principle (LSP)</vt:lpstr>
      <vt:lpstr>Liskov Substitution Principle (LSP)</vt:lpstr>
      <vt:lpstr>Liskov Substitution Principle (LSP)</vt:lpstr>
      <vt:lpstr>Liskov Substitution Principle (LSP)</vt:lpstr>
      <vt:lpstr>Interface Segregation Principle (ISP)</vt:lpstr>
      <vt:lpstr>Interface Segregation Principle (ISP)</vt:lpstr>
      <vt:lpstr>Interface Segregation Principle (ISP)</vt:lpstr>
      <vt:lpstr>Interface Segregation Principle (ISP)</vt:lpstr>
      <vt:lpstr>Interface Segregation Principle (ISP)</vt:lpstr>
      <vt:lpstr>Interface Segregation Principle (ISP)</vt:lpstr>
      <vt:lpstr>Interface Segregation Principle (ISP)</vt:lpstr>
      <vt:lpstr>Dependency Inversion Principle (DIP)</vt:lpstr>
      <vt:lpstr>Interfaces</vt:lpstr>
      <vt:lpstr>Dependency Inversion Principle (DIP)</vt:lpstr>
      <vt:lpstr>Dependency Inversion Principle (DIP)</vt:lpstr>
      <vt:lpstr>Dependency Inversion Principle (DIP)</vt:lpstr>
      <vt:lpstr>Apresentação do PowerPoint</vt:lpstr>
      <vt:lpstr>Integração Contínua</vt:lpstr>
      <vt:lpstr>Apresentação do PowerPoint</vt:lpstr>
      <vt:lpstr>Integração Contínua</vt:lpstr>
      <vt:lpstr>Integração Contínua</vt:lpstr>
      <vt:lpstr>Integração Contínua</vt:lpstr>
      <vt:lpstr>Integração Contínua</vt:lpstr>
      <vt:lpstr>Apresentação do PowerPoint</vt:lpstr>
      <vt:lpstr>Integração Contínua</vt:lpstr>
      <vt:lpstr>Integração Contínua</vt:lpstr>
      <vt:lpstr>Integração Contínua</vt:lpstr>
      <vt:lpstr>Integração Contínua</vt:lpstr>
      <vt:lpstr>Apresentação do PowerPoint</vt:lpstr>
      <vt:lpstr>Integração Contínua</vt:lpstr>
      <vt:lpstr>Apresentação do PowerPoint</vt:lpstr>
      <vt:lpstr>Integração Contínua</vt:lpstr>
      <vt:lpstr>Integração Contínua</vt:lpstr>
      <vt:lpstr>Integração Contínua</vt:lpstr>
      <vt:lpstr>Integração Contínua</vt:lpstr>
      <vt:lpstr>Dúvidas?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Layout de título</dc:title>
  <dc:creator>Matheus Neder</dc:creator>
  <cp:lastModifiedBy>Matheus Neder</cp:lastModifiedBy>
  <cp:revision>91</cp:revision>
  <dcterms:created xsi:type="dcterms:W3CDTF">2018-07-26T23:53:33Z</dcterms:created>
  <dcterms:modified xsi:type="dcterms:W3CDTF">2018-08-04T09:15:59Z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